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81" r:id="rId5"/>
    <p:sldId id="280" r:id="rId6"/>
    <p:sldId id="259" r:id="rId7"/>
    <p:sldId id="265" r:id="rId8"/>
    <p:sldId id="266" r:id="rId9"/>
    <p:sldId id="267" r:id="rId10"/>
    <p:sldId id="271" r:id="rId11"/>
    <p:sldId id="272" r:id="rId12"/>
    <p:sldId id="273" r:id="rId13"/>
    <p:sldId id="268" r:id="rId14"/>
    <p:sldId id="270" r:id="rId15"/>
    <p:sldId id="274" r:id="rId16"/>
    <p:sldId id="275" r:id="rId17"/>
    <p:sldId id="279" r:id="rId18"/>
    <p:sldId id="283" r:id="rId19"/>
    <p:sldId id="284" r:id="rId20"/>
    <p:sldId id="276" r:id="rId21"/>
    <p:sldId id="261" r:id="rId22"/>
    <p:sldId id="262" r:id="rId23"/>
    <p:sldId id="277" r:id="rId24"/>
    <p:sldId id="282" r:id="rId25"/>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457200" algn="l" rtl="0" fontAlgn="base">
      <a:spcBef>
        <a:spcPct val="0"/>
      </a:spcBef>
      <a:spcAft>
        <a:spcPct val="0"/>
      </a:spcAft>
      <a:defRPr kern="1200">
        <a:solidFill>
          <a:schemeClr val="tx1"/>
        </a:solidFill>
        <a:latin typeface="Arial" charset="0"/>
        <a:ea typeface="宋体" pitchFamily="2" charset="-122"/>
        <a:cs typeface="+mn-cs"/>
      </a:defRPr>
    </a:lvl2pPr>
    <a:lvl3pPr marL="914400" algn="l" rtl="0" fontAlgn="base">
      <a:spcBef>
        <a:spcPct val="0"/>
      </a:spcBef>
      <a:spcAft>
        <a:spcPct val="0"/>
      </a:spcAft>
      <a:defRPr kern="1200">
        <a:solidFill>
          <a:schemeClr val="tx1"/>
        </a:solidFill>
        <a:latin typeface="Arial" charset="0"/>
        <a:ea typeface="宋体" pitchFamily="2" charset="-122"/>
        <a:cs typeface="+mn-cs"/>
      </a:defRPr>
    </a:lvl3pPr>
    <a:lvl4pPr marL="1371600" algn="l" rtl="0" fontAlgn="base">
      <a:spcBef>
        <a:spcPct val="0"/>
      </a:spcBef>
      <a:spcAft>
        <a:spcPct val="0"/>
      </a:spcAft>
      <a:defRPr kern="1200">
        <a:solidFill>
          <a:schemeClr val="tx1"/>
        </a:solidFill>
        <a:latin typeface="Arial" charset="0"/>
        <a:ea typeface="宋体" pitchFamily="2" charset="-122"/>
        <a:cs typeface="+mn-cs"/>
      </a:defRPr>
    </a:lvl4pPr>
    <a:lvl5pPr marL="1828800" algn="l"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419" autoAdjust="0"/>
    <p:restoredTop sz="94982" autoAdjust="0"/>
  </p:normalViewPr>
  <p:slideViewPr>
    <p:cSldViewPr>
      <p:cViewPr>
        <p:scale>
          <a:sx n="100" d="100"/>
          <a:sy n="100" d="100"/>
        </p:scale>
        <p:origin x="-2040" y="-28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6.wmf"/><Relationship Id="rId1" Type="http://schemas.openxmlformats.org/officeDocument/2006/relationships/image" Target="../media/image2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Ref idx="1002">
        <a:schemeClr val="bg2"/>
      </p:bgRef>
    </p:bg>
    <p:spTree>
      <p:nvGrpSpPr>
        <p:cNvPr id="1" name=""/>
        <p:cNvGrpSpPr/>
        <p:nvPr/>
      </p:nvGrpSpPr>
      <p:grpSpPr>
        <a:xfrm>
          <a:off x="0" y="0"/>
          <a:ext cx="0" cy="0"/>
          <a:chOff x="0" y="0"/>
          <a:chExt cx="0" cy="0"/>
        </a:xfrm>
      </p:grpSpPr>
      <p:sp>
        <p:nvSpPr>
          <p:cNvPr id="9" name="标题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zh-CN" altLang="en-US" smtClean="0"/>
              <a:t>单击此处编辑母版标题样式</a:t>
            </a:r>
            <a:endParaRPr kumimoji="0" lang="en-US"/>
          </a:p>
        </p:txBody>
      </p:sp>
      <p:sp>
        <p:nvSpPr>
          <p:cNvPr id="17" name="副标题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30" name="日期占位符 29"/>
          <p:cNvSpPr>
            <a:spLocks noGrp="1"/>
          </p:cNvSpPr>
          <p:nvPr>
            <p:ph type="dt" sz="half" idx="10"/>
          </p:nvPr>
        </p:nvSpPr>
        <p:spPr/>
        <p:txBody>
          <a:bodyPr/>
          <a:lstStyle/>
          <a:p>
            <a:pPr>
              <a:defRPr/>
            </a:pPr>
            <a:fld id="{696FD99D-1828-4852-97C6-2F187D9019F7}" type="datetimeFigureOut">
              <a:rPr lang="zh-CN" altLang="en-US" smtClean="0"/>
              <a:pPr>
                <a:defRPr/>
              </a:pPr>
              <a:t>2011-6-24</a:t>
            </a:fld>
            <a:endParaRPr lang="zh-CN" altLang="en-US"/>
          </a:p>
        </p:txBody>
      </p:sp>
      <p:sp>
        <p:nvSpPr>
          <p:cNvPr id="19" name="页脚占位符 18"/>
          <p:cNvSpPr>
            <a:spLocks noGrp="1"/>
          </p:cNvSpPr>
          <p:nvPr>
            <p:ph type="ftr" sz="quarter" idx="11"/>
          </p:nvPr>
        </p:nvSpPr>
        <p:spPr/>
        <p:txBody>
          <a:bodyPr/>
          <a:lstStyle/>
          <a:p>
            <a:pPr>
              <a:defRPr/>
            </a:pPr>
            <a:endParaRPr lang="zh-CN" altLang="en-US"/>
          </a:p>
        </p:txBody>
      </p:sp>
      <p:sp>
        <p:nvSpPr>
          <p:cNvPr id="27" name="灯片编号占位符 26"/>
          <p:cNvSpPr>
            <a:spLocks noGrp="1"/>
          </p:cNvSpPr>
          <p:nvPr>
            <p:ph type="sldNum" sz="quarter" idx="12"/>
          </p:nvPr>
        </p:nvSpPr>
        <p:spPr/>
        <p:txBody>
          <a:bodyPr/>
          <a:lstStyle/>
          <a:p>
            <a:pPr>
              <a:defRPr/>
            </a:pPr>
            <a:fld id="{5E559BDE-DE77-4E16-9AB2-EDDED0858B4C}" type="slidenum">
              <a:rPr lang="zh-CN" altLang="en-US" smtClean="0"/>
              <a:pPr>
                <a:defRPr/>
              </a:pPr>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idx="1"/>
          </p:nvPr>
        </p:nvSpPr>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pPr>
              <a:defRPr/>
            </a:pPr>
            <a:fld id="{5C8B46E9-0752-4865-8784-C3B0AC9D73C4}" type="datetimeFigureOut">
              <a:rPr lang="zh-CN" altLang="en-US" smtClean="0"/>
              <a:pPr>
                <a:defRPr/>
              </a:pPr>
              <a:t>2011-6-24</a:t>
            </a:fld>
            <a:endParaRPr lang="zh-CN" altLang="en-US"/>
          </a:p>
        </p:txBody>
      </p:sp>
      <p:sp>
        <p:nvSpPr>
          <p:cNvPr id="5" name="页脚占位符 4"/>
          <p:cNvSpPr>
            <a:spLocks noGrp="1"/>
          </p:cNvSpPr>
          <p:nvPr>
            <p:ph type="ftr" sz="quarter" idx="11"/>
          </p:nvPr>
        </p:nvSpPr>
        <p:spPr/>
        <p:txBody>
          <a:bodyPr/>
          <a:lstStyle/>
          <a:p>
            <a:pPr>
              <a:defRPr/>
            </a:pPr>
            <a:endParaRPr lang="zh-CN" altLang="en-US"/>
          </a:p>
        </p:txBody>
      </p:sp>
      <p:sp>
        <p:nvSpPr>
          <p:cNvPr id="6" name="灯片编号占位符 5"/>
          <p:cNvSpPr>
            <a:spLocks noGrp="1"/>
          </p:cNvSpPr>
          <p:nvPr>
            <p:ph type="sldNum" sz="quarter" idx="12"/>
          </p:nvPr>
        </p:nvSpPr>
        <p:spPr/>
        <p:txBody>
          <a:bodyPr/>
          <a:lstStyle/>
          <a:p>
            <a:pPr>
              <a:defRPr/>
            </a:pPr>
            <a:fld id="{A8D28145-AA07-43C5-AF87-C05A1B4E65CD}" type="slidenum">
              <a:rPr lang="zh-CN" altLang="en-US" smtClean="0"/>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2">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p:txBody>
          <a:bodyPr/>
          <a:lstStyle/>
          <a:p>
            <a:pPr>
              <a:defRPr/>
            </a:pPr>
            <a:fld id="{3DF91E5E-A763-47E2-9322-6C9BC682E01F}" type="datetimeFigureOut">
              <a:rPr lang="zh-CN" altLang="en-US" smtClean="0"/>
              <a:pPr>
                <a:defRPr/>
              </a:pPr>
              <a:t>2011-6-24</a:t>
            </a:fld>
            <a:endParaRPr lang="zh-CN" altLang="en-US"/>
          </a:p>
        </p:txBody>
      </p:sp>
      <p:sp>
        <p:nvSpPr>
          <p:cNvPr id="5" name="页脚占位符 4"/>
          <p:cNvSpPr>
            <a:spLocks noGrp="1"/>
          </p:cNvSpPr>
          <p:nvPr>
            <p:ph type="ftr" sz="quarter" idx="11"/>
          </p:nvPr>
        </p:nvSpPr>
        <p:spPr/>
        <p:txBody>
          <a:bodyPr/>
          <a:lstStyle/>
          <a:p>
            <a:pPr>
              <a:defRPr/>
            </a:pPr>
            <a:endParaRPr lang="zh-CN" altLang="en-US"/>
          </a:p>
        </p:txBody>
      </p:sp>
      <p:sp>
        <p:nvSpPr>
          <p:cNvPr id="6" name="灯片编号占位符 5"/>
          <p:cNvSpPr>
            <a:spLocks noGrp="1"/>
          </p:cNvSpPr>
          <p:nvPr>
            <p:ph type="sldNum" sz="quarter" idx="12"/>
          </p:nvPr>
        </p:nvSpPr>
        <p:spPr/>
        <p:txBody>
          <a:bodyPr/>
          <a:lstStyle/>
          <a:p>
            <a:pPr>
              <a:defRPr/>
            </a:pPr>
            <a:fld id="{4206A322-B971-4886-953A-C8FC8B0C58CF}" type="slidenum">
              <a:rPr lang="zh-CN" altLang="en-US" smtClean="0"/>
              <a:pPr>
                <a:defRPr/>
              </a:pPr>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1143000"/>
          </a:xfrm>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pPr>
              <a:defRPr/>
            </a:pPr>
            <a:fld id="{9790CB2C-1920-422C-892E-90721549DC8E}" type="datetimeFigureOut">
              <a:rPr lang="zh-CN" altLang="en-US" smtClean="0"/>
              <a:pPr>
                <a:defRPr/>
              </a:pPr>
              <a:t>2011-6-24</a:t>
            </a:fld>
            <a:endParaRPr lang="zh-CN" altLang="en-US"/>
          </a:p>
        </p:txBody>
      </p:sp>
      <p:sp>
        <p:nvSpPr>
          <p:cNvPr id="6" name="页脚占位符 5"/>
          <p:cNvSpPr>
            <a:spLocks noGrp="1"/>
          </p:cNvSpPr>
          <p:nvPr>
            <p:ph type="ftr" sz="quarter" idx="11"/>
          </p:nvPr>
        </p:nvSpPr>
        <p:spPr/>
        <p:txBody>
          <a:bodyPr/>
          <a:lstStyle/>
          <a:p>
            <a:pPr>
              <a:defRPr/>
            </a:pPr>
            <a:endParaRPr lang="zh-CN" altLang="en-US"/>
          </a:p>
        </p:txBody>
      </p:sp>
      <p:sp>
        <p:nvSpPr>
          <p:cNvPr id="7" name="灯片编号占位符 6"/>
          <p:cNvSpPr>
            <a:spLocks noGrp="1"/>
          </p:cNvSpPr>
          <p:nvPr>
            <p:ph type="sldNum" sz="quarter" idx="12"/>
          </p:nvPr>
        </p:nvSpPr>
        <p:spPr/>
        <p:txBody>
          <a:bodyPr/>
          <a:lstStyle/>
          <a:p>
            <a:pPr>
              <a:defRPr/>
            </a:pPr>
            <a:fld id="{1E93C3E7-BC7E-4208-9408-D355FA64DE1D}" type="slidenum">
              <a:rPr lang="zh-CN" altLang="en-US" smtClean="0"/>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1143000"/>
          </a:xfrm>
        </p:spPr>
        <p:txBody>
          <a:bodyPr tIns="45720" anchor="b"/>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4" name="文本占位符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5" name="内容占位符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6" name="内容占位符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pPr>
              <a:defRPr/>
            </a:pPr>
            <a:fld id="{B974736E-C057-4936-8150-D9F0F534BBF9}" type="datetimeFigureOut">
              <a:rPr lang="zh-CN" altLang="en-US" smtClean="0"/>
              <a:pPr>
                <a:defRPr/>
              </a:pPr>
              <a:t>2011-6-24</a:t>
            </a:fld>
            <a:endParaRPr lang="zh-CN" altLang="en-US"/>
          </a:p>
        </p:txBody>
      </p:sp>
      <p:sp>
        <p:nvSpPr>
          <p:cNvPr id="8" name="页脚占位符 7"/>
          <p:cNvSpPr>
            <a:spLocks noGrp="1"/>
          </p:cNvSpPr>
          <p:nvPr>
            <p:ph type="ftr" sz="quarter" idx="11"/>
          </p:nvPr>
        </p:nvSpPr>
        <p:spPr/>
        <p:txBody>
          <a:bodyPr/>
          <a:lstStyle/>
          <a:p>
            <a:pPr>
              <a:defRPr/>
            </a:pPr>
            <a:endParaRPr lang="zh-CN" altLang="en-US"/>
          </a:p>
        </p:txBody>
      </p:sp>
      <p:sp>
        <p:nvSpPr>
          <p:cNvPr id="9" name="灯片编号占位符 8"/>
          <p:cNvSpPr>
            <a:spLocks noGrp="1"/>
          </p:cNvSpPr>
          <p:nvPr>
            <p:ph type="sldNum" sz="quarter" idx="12"/>
          </p:nvPr>
        </p:nvSpPr>
        <p:spPr/>
        <p:txBody>
          <a:bodyPr/>
          <a:lstStyle/>
          <a:p>
            <a:pPr>
              <a:defRPr/>
            </a:pPr>
            <a:fld id="{103CC7C0-11E6-4512-A51E-EA50F2A3DE12}" type="slidenum">
              <a:rPr lang="zh-CN" altLang="en-US" smtClean="0"/>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pPr>
              <a:defRPr/>
            </a:pPr>
            <a:fld id="{BF6C1717-08EF-4524-8CD1-AE404121DDE5}" type="datetimeFigureOut">
              <a:rPr lang="zh-CN" altLang="en-US" smtClean="0"/>
              <a:pPr>
                <a:defRPr/>
              </a:pPr>
              <a:t>2011-6-24</a:t>
            </a:fld>
            <a:endParaRPr lang="zh-CN" altLang="en-US"/>
          </a:p>
        </p:txBody>
      </p:sp>
      <p:sp>
        <p:nvSpPr>
          <p:cNvPr id="4" name="页脚占位符 3"/>
          <p:cNvSpPr>
            <a:spLocks noGrp="1"/>
          </p:cNvSpPr>
          <p:nvPr>
            <p:ph type="ftr" sz="quarter" idx="11"/>
          </p:nvPr>
        </p:nvSpPr>
        <p:spPr/>
        <p:txBody>
          <a:bodyPr/>
          <a:lstStyle/>
          <a:p>
            <a:pPr>
              <a:defRPr/>
            </a:pPr>
            <a:endParaRPr lang="zh-CN" altLang="en-US"/>
          </a:p>
        </p:txBody>
      </p:sp>
      <p:sp>
        <p:nvSpPr>
          <p:cNvPr id="5" name="灯片编号占位符 4"/>
          <p:cNvSpPr>
            <a:spLocks noGrp="1"/>
          </p:cNvSpPr>
          <p:nvPr>
            <p:ph type="sldNum" sz="quarter" idx="12"/>
          </p:nvPr>
        </p:nvSpPr>
        <p:spPr/>
        <p:txBody>
          <a:bodyPr/>
          <a:lstStyle/>
          <a:p>
            <a:pPr>
              <a:defRPr/>
            </a:pPr>
            <a:fld id="{7BDE4DEE-43A8-4A63-AD61-4065F4336E4B}" type="slidenum">
              <a:rPr lang="zh-CN" altLang="en-US" smtClean="0"/>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fld id="{78A625F6-E613-4151-AA6F-5CA37F29C8DD}" type="datetimeFigureOut">
              <a:rPr lang="zh-CN" altLang="en-US" smtClean="0"/>
              <a:pPr>
                <a:defRPr/>
              </a:pPr>
              <a:t>2011-6-24</a:t>
            </a:fld>
            <a:endParaRPr lang="zh-CN" altLang="en-US"/>
          </a:p>
        </p:txBody>
      </p:sp>
      <p:sp>
        <p:nvSpPr>
          <p:cNvPr id="3" name="页脚占位符 2"/>
          <p:cNvSpPr>
            <a:spLocks noGrp="1"/>
          </p:cNvSpPr>
          <p:nvPr>
            <p:ph type="ftr" sz="quarter" idx="11"/>
          </p:nvPr>
        </p:nvSpPr>
        <p:spPr/>
        <p:txBody>
          <a:bodyPr/>
          <a:lstStyle/>
          <a:p>
            <a:pPr>
              <a:defRPr/>
            </a:pPr>
            <a:endParaRPr lang="zh-CN" altLang="en-US"/>
          </a:p>
        </p:txBody>
      </p:sp>
      <p:sp>
        <p:nvSpPr>
          <p:cNvPr id="4" name="灯片编号占位符 3"/>
          <p:cNvSpPr>
            <a:spLocks noGrp="1"/>
          </p:cNvSpPr>
          <p:nvPr>
            <p:ph type="sldNum" sz="quarter" idx="12"/>
          </p:nvPr>
        </p:nvSpPr>
        <p:spPr/>
        <p:txBody>
          <a:bodyPr/>
          <a:lstStyle/>
          <a:p>
            <a:pPr>
              <a:defRPr/>
            </a:pPr>
            <a:fld id="{091EE230-FD87-4180-B1E8-01565FD2D1DC}" type="slidenum">
              <a:rPr lang="zh-CN" altLang="en-US" smtClean="0"/>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zh-CN" altLang="en-US" smtClean="0"/>
              <a:t>单击此处编辑母版标题样式</a:t>
            </a:r>
            <a:endParaRPr kumimoji="0" lang="en-US"/>
          </a:p>
        </p:txBody>
      </p:sp>
      <p:sp>
        <p:nvSpPr>
          <p:cNvPr id="3" name="文本占位符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zh-CN" altLang="en-US" smtClean="0"/>
              <a:t>单击此处编辑母版文本样式</a:t>
            </a:r>
          </a:p>
        </p:txBody>
      </p:sp>
      <p:sp>
        <p:nvSpPr>
          <p:cNvPr id="4" name="内容占位符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pPr>
              <a:defRPr/>
            </a:pPr>
            <a:fld id="{79E932E3-4030-4DD3-898F-21D51040B3BE}" type="datetimeFigureOut">
              <a:rPr lang="zh-CN" altLang="en-US" smtClean="0"/>
              <a:pPr>
                <a:defRPr/>
              </a:pPr>
              <a:t>2011-6-24</a:t>
            </a:fld>
            <a:endParaRPr lang="zh-CN" altLang="en-US"/>
          </a:p>
        </p:txBody>
      </p:sp>
      <p:sp>
        <p:nvSpPr>
          <p:cNvPr id="6" name="页脚占位符 5"/>
          <p:cNvSpPr>
            <a:spLocks noGrp="1"/>
          </p:cNvSpPr>
          <p:nvPr>
            <p:ph type="ftr" sz="quarter" idx="11"/>
          </p:nvPr>
        </p:nvSpPr>
        <p:spPr/>
        <p:txBody>
          <a:bodyPr/>
          <a:lstStyle/>
          <a:p>
            <a:pPr>
              <a:defRPr/>
            </a:pPr>
            <a:endParaRPr lang="zh-CN" altLang="en-US"/>
          </a:p>
        </p:txBody>
      </p:sp>
      <p:sp>
        <p:nvSpPr>
          <p:cNvPr id="7" name="灯片编号占位符 6"/>
          <p:cNvSpPr>
            <a:spLocks noGrp="1"/>
          </p:cNvSpPr>
          <p:nvPr>
            <p:ph type="sldNum" sz="quarter" idx="12"/>
          </p:nvPr>
        </p:nvSpPr>
        <p:spPr/>
        <p:txBody>
          <a:bodyPr/>
          <a:lstStyle/>
          <a:p>
            <a:pPr>
              <a:defRPr/>
            </a:pPr>
            <a:fld id="{837AC890-311D-4FD5-BF45-ECA94F28BB36}" type="slidenum">
              <a:rPr lang="zh-CN" altLang="en-US" smtClean="0"/>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9" name="单圆角矩形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直角三角形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标题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zh-CN" altLang="en-US" smtClean="0"/>
              <a:t>单击此处编辑母版标题样式</a:t>
            </a:r>
            <a:endParaRPr kumimoji="0" lang="en-US"/>
          </a:p>
        </p:txBody>
      </p:sp>
      <p:sp>
        <p:nvSpPr>
          <p:cNvPr id="4" name="文本占位符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p>
        </p:txBody>
      </p:sp>
      <p:sp>
        <p:nvSpPr>
          <p:cNvPr id="5" name="日期占位符 4"/>
          <p:cNvSpPr>
            <a:spLocks noGrp="1"/>
          </p:cNvSpPr>
          <p:nvPr>
            <p:ph type="dt" sz="half" idx="10"/>
          </p:nvPr>
        </p:nvSpPr>
        <p:spPr/>
        <p:txBody>
          <a:bodyPr/>
          <a:lstStyle/>
          <a:p>
            <a:pPr>
              <a:defRPr/>
            </a:pPr>
            <a:fld id="{0013ADF6-AB47-42F9-B862-149F3F7CD88B}" type="datetimeFigureOut">
              <a:rPr lang="zh-CN" altLang="en-US" smtClean="0"/>
              <a:pPr>
                <a:defRPr/>
              </a:pPr>
              <a:t>2011-6-24</a:t>
            </a:fld>
            <a:endParaRPr lang="zh-CN" altLang="en-US"/>
          </a:p>
        </p:txBody>
      </p:sp>
      <p:sp>
        <p:nvSpPr>
          <p:cNvPr id="6" name="页脚占位符 5"/>
          <p:cNvSpPr>
            <a:spLocks noGrp="1"/>
          </p:cNvSpPr>
          <p:nvPr>
            <p:ph type="ftr" sz="quarter" idx="11"/>
          </p:nvPr>
        </p:nvSpPr>
        <p:spPr/>
        <p:txBody>
          <a:bodyPr/>
          <a:lstStyle/>
          <a:p>
            <a:pPr>
              <a:defRPr/>
            </a:pPr>
            <a:endParaRPr lang="zh-CN" altLang="en-US"/>
          </a:p>
        </p:txBody>
      </p:sp>
      <p:sp>
        <p:nvSpPr>
          <p:cNvPr id="7" name="灯片编号占位符 6"/>
          <p:cNvSpPr>
            <a:spLocks noGrp="1"/>
          </p:cNvSpPr>
          <p:nvPr>
            <p:ph type="sldNum" sz="quarter" idx="12"/>
          </p:nvPr>
        </p:nvSpPr>
        <p:spPr>
          <a:xfrm>
            <a:off x="8077200" y="6356350"/>
            <a:ext cx="609600" cy="365125"/>
          </a:xfrm>
        </p:spPr>
        <p:txBody>
          <a:bodyPr/>
          <a:lstStyle/>
          <a:p>
            <a:pPr>
              <a:defRPr/>
            </a:pPr>
            <a:fld id="{53A674BC-ACA4-4C6B-AEB8-77FE39736AED}" type="slidenum">
              <a:rPr lang="zh-CN" altLang="en-US" smtClean="0"/>
              <a:pPr>
                <a:defRPr/>
              </a:pPr>
              <a:t>‹#›</a:t>
            </a:fld>
            <a:endParaRPr lang="zh-CN" altLang="en-US"/>
          </a:p>
        </p:txBody>
      </p:sp>
      <p:sp>
        <p:nvSpPr>
          <p:cNvPr id="3" name="图片占位符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zh-CN" altLang="en-US" smtClean="0"/>
              <a:t>单击图标添加图片</a:t>
            </a:r>
            <a:endParaRPr kumimoji="0" lang="en-US" dirty="0"/>
          </a:p>
        </p:txBody>
      </p:sp>
      <p:sp>
        <p:nvSpPr>
          <p:cNvPr id="10" name="任意多边形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任意多边形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pPr>
              <a:defRPr/>
            </a:pPr>
            <a:fld id="{794CFCC6-FFC1-44D2-B7E1-B7102BCB5DB2}" type="datetimeFigureOut">
              <a:rPr lang="zh-CN" altLang="en-US" smtClean="0"/>
              <a:pPr>
                <a:defRPr/>
              </a:pPr>
              <a:t>2011-6-24</a:t>
            </a:fld>
            <a:endParaRPr lang="zh-CN" altLang="en-US"/>
          </a:p>
        </p:txBody>
      </p:sp>
      <p:sp>
        <p:nvSpPr>
          <p:cNvPr id="5" name="页脚占位符 4"/>
          <p:cNvSpPr>
            <a:spLocks noGrp="1"/>
          </p:cNvSpPr>
          <p:nvPr>
            <p:ph type="ftr" sz="quarter" idx="11"/>
          </p:nvPr>
        </p:nvSpPr>
        <p:spPr/>
        <p:txBody>
          <a:bodyPr/>
          <a:lstStyle/>
          <a:p>
            <a:pPr>
              <a:defRPr/>
            </a:pPr>
            <a:endParaRPr lang="zh-CN" altLang="en-US"/>
          </a:p>
        </p:txBody>
      </p:sp>
      <p:sp>
        <p:nvSpPr>
          <p:cNvPr id="6" name="灯片编号占位符 5"/>
          <p:cNvSpPr>
            <a:spLocks noGrp="1"/>
          </p:cNvSpPr>
          <p:nvPr>
            <p:ph type="sldNum" sz="quarter" idx="12"/>
          </p:nvPr>
        </p:nvSpPr>
        <p:spPr/>
        <p:txBody>
          <a:bodyPr/>
          <a:lstStyle/>
          <a:p>
            <a:pPr>
              <a:defRPr/>
            </a:pPr>
            <a:fld id="{C0E2B43E-3FBC-427D-933D-AB4392BEB726}" type="slidenum">
              <a:rPr lang="zh-CN" altLang="en-US" smtClean="0"/>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914401"/>
            <a:ext cx="2057400" cy="5211763"/>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914401"/>
            <a:ext cx="6019800" cy="5211763"/>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pPr>
              <a:defRPr/>
            </a:pPr>
            <a:fld id="{AEA8D28E-C476-46AF-B762-6F095E338FEE}" type="datetimeFigureOut">
              <a:rPr lang="zh-CN" altLang="en-US" smtClean="0"/>
              <a:pPr>
                <a:defRPr/>
              </a:pPr>
              <a:t>2011-6-24</a:t>
            </a:fld>
            <a:endParaRPr lang="zh-CN" altLang="en-US"/>
          </a:p>
        </p:txBody>
      </p:sp>
      <p:sp>
        <p:nvSpPr>
          <p:cNvPr id="5" name="页脚占位符 4"/>
          <p:cNvSpPr>
            <a:spLocks noGrp="1"/>
          </p:cNvSpPr>
          <p:nvPr>
            <p:ph type="ftr" sz="quarter" idx="11"/>
          </p:nvPr>
        </p:nvSpPr>
        <p:spPr/>
        <p:txBody>
          <a:bodyPr/>
          <a:lstStyle/>
          <a:p>
            <a:pPr>
              <a:defRPr/>
            </a:pPr>
            <a:endParaRPr lang="zh-CN" altLang="en-US"/>
          </a:p>
        </p:txBody>
      </p:sp>
      <p:sp>
        <p:nvSpPr>
          <p:cNvPr id="6" name="灯片编号占位符 5"/>
          <p:cNvSpPr>
            <a:spLocks noGrp="1"/>
          </p:cNvSpPr>
          <p:nvPr>
            <p:ph type="sldNum" sz="quarter" idx="12"/>
          </p:nvPr>
        </p:nvSpPr>
        <p:spPr/>
        <p:txBody>
          <a:bodyPr/>
          <a:lstStyle/>
          <a:p>
            <a:pPr>
              <a:defRPr/>
            </a:pPr>
            <a:fld id="{B93D15E2-41FE-4F0E-90F7-2572680F52F3}" type="slidenum">
              <a:rPr lang="zh-CN" altLang="en-US" smtClean="0"/>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任意多边形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任意多边形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标题占位符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zh-CN" altLang="en-US" smtClean="0"/>
              <a:t>单击此处编辑母版标题样式</a:t>
            </a:r>
            <a:endParaRPr kumimoji="0" lang="en-US"/>
          </a:p>
        </p:txBody>
      </p:sp>
      <p:sp>
        <p:nvSpPr>
          <p:cNvPr id="30" name="文本占位符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10" name="日期占位符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3ADD5AF2-FEAD-498C-93EC-17B7E8FFC722}" type="datetimeFigureOut">
              <a:rPr lang="zh-CN" altLang="en-US" smtClean="0"/>
              <a:pPr>
                <a:defRPr/>
              </a:pPr>
              <a:t>2011-6-24</a:t>
            </a:fld>
            <a:endParaRPr lang="zh-CN" altLang="en-US"/>
          </a:p>
        </p:txBody>
      </p:sp>
      <p:sp>
        <p:nvSpPr>
          <p:cNvPr id="22" name="页脚占位符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zh-CN" altLang="en-US"/>
          </a:p>
        </p:txBody>
      </p:sp>
      <p:sp>
        <p:nvSpPr>
          <p:cNvPr id="18" name="灯片编号占位符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8B60003C-2029-45F5-8162-69858633D654}" type="slidenum">
              <a:rPr lang="zh-CN" altLang="en-US" smtClean="0"/>
              <a:pPr>
                <a:defRPr/>
              </a:pPr>
              <a:t>‹#›</a:t>
            </a:fld>
            <a:endParaRPr lang="zh-CN" altLang="en-US"/>
          </a:p>
        </p:txBody>
      </p:sp>
      <p:grpSp>
        <p:nvGrpSpPr>
          <p:cNvPr id="2" name="组合 1"/>
          <p:cNvGrpSpPr/>
          <p:nvPr/>
        </p:nvGrpSpPr>
        <p:grpSpPr>
          <a:xfrm>
            <a:off x="-19017" y="202408"/>
            <a:ext cx="9180548" cy="649224"/>
            <a:chOff x="-19045" y="216550"/>
            <a:chExt cx="9180548" cy="649224"/>
          </a:xfrm>
        </p:grpSpPr>
        <p:sp>
          <p:nvSpPr>
            <p:cNvPr id="12" name="任意多边形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任意多边形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mlDrawing" Target="../drawings/vmlDrawing3.vml"/><Relationship Id="rId1" Type="http://schemas.openxmlformats.org/officeDocument/2006/relationships/themeOverride" Target="../theme/themeOverride1.x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rtlCol="0">
            <a:normAutofit fontScale="90000"/>
          </a:bodyPr>
          <a:lstStyle/>
          <a:p>
            <a:pPr eaLnBrk="1" fontAlgn="auto" hangingPunct="1">
              <a:spcAft>
                <a:spcPts val="0"/>
              </a:spcAft>
              <a:defRPr/>
            </a:pPr>
            <a:r>
              <a:rPr lang="en-US" altLang="zh-CN" dirty="0" smtClean="0"/>
              <a:t>CHIME: An Efficient </a:t>
            </a:r>
            <a:br>
              <a:rPr lang="en-US" altLang="zh-CN" dirty="0" smtClean="0"/>
            </a:br>
            <a:r>
              <a:rPr lang="en-US" altLang="zh-CN" dirty="0" smtClean="0"/>
              <a:t>Error-Tolerant Chinese </a:t>
            </a:r>
            <a:br>
              <a:rPr lang="en-US" altLang="zh-CN" dirty="0" smtClean="0"/>
            </a:br>
            <a:r>
              <a:rPr lang="en-US" altLang="zh-CN" dirty="0" smtClean="0"/>
              <a:t>Pinyin Input Method</a:t>
            </a:r>
            <a:endParaRPr lang="zh-CN" altLang="en-US" dirty="0" smtClean="0"/>
          </a:p>
        </p:txBody>
      </p:sp>
      <p:sp>
        <p:nvSpPr>
          <p:cNvPr id="3" name="副标题 2"/>
          <p:cNvSpPr>
            <a:spLocks noGrp="1"/>
          </p:cNvSpPr>
          <p:nvPr>
            <p:ph type="subTitle" idx="1"/>
          </p:nvPr>
        </p:nvSpPr>
        <p:spPr>
          <a:xfrm>
            <a:off x="533400" y="3786190"/>
            <a:ext cx="7854696" cy="1752600"/>
          </a:xfrm>
        </p:spPr>
        <p:txBody>
          <a:bodyPr rtlCol="0">
            <a:normAutofit/>
          </a:bodyPr>
          <a:lstStyle/>
          <a:p>
            <a:pPr eaLnBrk="1" fontAlgn="auto" hangingPunct="1">
              <a:spcAft>
                <a:spcPts val="0"/>
              </a:spcAft>
              <a:buFont typeface="Arial" pitchFamily="34" charset="0"/>
              <a:buNone/>
              <a:defRPr/>
            </a:pPr>
            <a:r>
              <a:rPr lang="en-US" altLang="zh-CN" sz="2800" dirty="0" err="1" smtClean="0"/>
              <a:t>Yabin</a:t>
            </a:r>
            <a:r>
              <a:rPr lang="en-US" altLang="zh-CN" sz="2800" dirty="0" smtClean="0"/>
              <a:t> Zheng</a:t>
            </a:r>
            <a:r>
              <a:rPr lang="en-US" altLang="zh-CN" sz="2800" baseline="30000" dirty="0" smtClean="0"/>
              <a:t>1</a:t>
            </a:r>
            <a:r>
              <a:rPr lang="en-US" altLang="zh-CN" sz="2800" dirty="0" smtClean="0"/>
              <a:t>, Chen Li</a:t>
            </a:r>
            <a:r>
              <a:rPr lang="en-US" altLang="zh-CN" sz="2800" baseline="30000" dirty="0" smtClean="0"/>
              <a:t>2</a:t>
            </a:r>
            <a:r>
              <a:rPr lang="en-US" altLang="zh-CN" sz="2800" dirty="0" smtClean="0"/>
              <a:t>, and </a:t>
            </a:r>
            <a:r>
              <a:rPr lang="en-US" altLang="zh-CN" sz="2800" dirty="0" err="1" smtClean="0">
                <a:solidFill>
                  <a:schemeClr val="bg2">
                    <a:lumMod val="60000"/>
                    <a:lumOff val="40000"/>
                  </a:schemeClr>
                </a:solidFill>
              </a:rPr>
              <a:t>Maosong</a:t>
            </a:r>
            <a:r>
              <a:rPr lang="en-US" altLang="zh-CN" sz="2800" dirty="0" smtClean="0">
                <a:solidFill>
                  <a:schemeClr val="bg2">
                    <a:lumMod val="60000"/>
                    <a:lumOff val="40000"/>
                  </a:schemeClr>
                </a:solidFill>
              </a:rPr>
              <a:t> Sun</a:t>
            </a:r>
            <a:r>
              <a:rPr lang="en-US" altLang="zh-CN" sz="2800" baseline="30000" dirty="0" smtClean="0">
                <a:solidFill>
                  <a:schemeClr val="bg2">
                    <a:lumMod val="60000"/>
                    <a:lumOff val="40000"/>
                  </a:schemeClr>
                </a:solidFill>
              </a:rPr>
              <a:t>1</a:t>
            </a:r>
          </a:p>
          <a:p>
            <a:pPr eaLnBrk="1" fontAlgn="auto" hangingPunct="1">
              <a:spcAft>
                <a:spcPts val="0"/>
              </a:spcAft>
              <a:buFont typeface="Arial" pitchFamily="34" charset="0"/>
              <a:buNone/>
              <a:defRPr/>
            </a:pPr>
            <a:r>
              <a:rPr lang="en-US" altLang="zh-CN" sz="2800" baseline="30000" dirty="0" smtClean="0"/>
              <a:t>1</a:t>
            </a:r>
            <a:r>
              <a:rPr lang="en-US" altLang="zh-CN" sz="2800" dirty="0" smtClean="0"/>
              <a:t>Tsinghua University</a:t>
            </a:r>
          </a:p>
          <a:p>
            <a:pPr eaLnBrk="1" fontAlgn="auto" hangingPunct="1">
              <a:spcAft>
                <a:spcPts val="0"/>
              </a:spcAft>
              <a:buFont typeface="Arial" pitchFamily="34" charset="0"/>
              <a:buNone/>
              <a:defRPr/>
            </a:pPr>
            <a:r>
              <a:rPr lang="en-US" altLang="zh-CN" sz="2800" baseline="30000" dirty="0" smtClean="0"/>
              <a:t>2</a:t>
            </a:r>
            <a:r>
              <a:rPr lang="en-US" altLang="zh-CN" sz="2800" dirty="0" smtClean="0"/>
              <a:t>University of California, Irvine</a:t>
            </a:r>
            <a:endParaRPr lang="zh-CN" altLang="en-US" sz="2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1"/>
          <p:cNvSpPr>
            <a:spLocks noGrp="1"/>
          </p:cNvSpPr>
          <p:nvPr>
            <p:ph type="title"/>
          </p:nvPr>
        </p:nvSpPr>
        <p:spPr/>
        <p:txBody>
          <a:bodyPr/>
          <a:lstStyle/>
          <a:p>
            <a:pPr eaLnBrk="1" hangingPunct="1"/>
            <a:r>
              <a:rPr lang="en-US" altLang="zh-CN" smtClean="0"/>
              <a:t>Outline</a:t>
            </a:r>
            <a:endParaRPr lang="zh-CN" altLang="en-US" smtClean="0"/>
          </a:p>
        </p:txBody>
      </p:sp>
      <p:sp>
        <p:nvSpPr>
          <p:cNvPr id="3" name="内容占位符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en-US" altLang="zh-CN" dirty="0" smtClean="0"/>
              <a:t>Introduction</a:t>
            </a:r>
          </a:p>
          <a:p>
            <a:pPr eaLnBrk="1" fontAlgn="auto" hangingPunct="1">
              <a:spcAft>
                <a:spcPts val="0"/>
              </a:spcAft>
              <a:buFont typeface="Arial" pitchFamily="34" charset="0"/>
              <a:buChar char="•"/>
              <a:defRPr/>
            </a:pPr>
            <a:r>
              <a:rPr lang="en-US" altLang="zh-CN" dirty="0" smtClean="0"/>
              <a:t>Related Work</a:t>
            </a:r>
          </a:p>
          <a:p>
            <a:pPr eaLnBrk="1" fontAlgn="auto" hangingPunct="1">
              <a:spcAft>
                <a:spcPts val="0"/>
              </a:spcAft>
              <a:buFont typeface="Arial" pitchFamily="34" charset="0"/>
              <a:buChar char="•"/>
              <a:defRPr/>
            </a:pPr>
            <a:r>
              <a:rPr lang="en-US" altLang="zh-CN" dirty="0" smtClean="0"/>
              <a:t>Correcting a Single Pinyin</a:t>
            </a:r>
          </a:p>
          <a:p>
            <a:pPr lvl="1" eaLnBrk="1" fontAlgn="auto" hangingPunct="1">
              <a:spcAft>
                <a:spcPts val="0"/>
              </a:spcAft>
              <a:buFont typeface="Arial" pitchFamily="34" charset="0"/>
              <a:buChar char="–"/>
              <a:defRPr/>
            </a:pPr>
            <a:r>
              <a:rPr lang="en-US" altLang="zh-CN" dirty="0" smtClean="0"/>
              <a:t>Finding Similar </a:t>
            </a:r>
            <a:r>
              <a:rPr lang="en-US" altLang="zh-CN" dirty="0" err="1" smtClean="0"/>
              <a:t>Pinyins</a:t>
            </a:r>
            <a:endParaRPr lang="en-US" altLang="zh-CN" dirty="0" smtClean="0"/>
          </a:p>
          <a:p>
            <a:pPr lvl="1" eaLnBrk="1" fontAlgn="auto" hangingPunct="1">
              <a:spcAft>
                <a:spcPts val="0"/>
              </a:spcAft>
              <a:buFont typeface="Arial" pitchFamily="34" charset="0"/>
              <a:buChar char="–"/>
              <a:defRPr/>
            </a:pPr>
            <a:r>
              <a:rPr lang="en-US" altLang="zh-CN" dirty="0" smtClean="0"/>
              <a:t>Ranking Similar </a:t>
            </a:r>
            <a:r>
              <a:rPr lang="en-US" altLang="zh-CN" dirty="0" err="1" smtClean="0"/>
              <a:t>Pinyins</a:t>
            </a:r>
            <a:endParaRPr lang="en-US" altLang="zh-CN" dirty="0" smtClean="0"/>
          </a:p>
          <a:p>
            <a:pPr eaLnBrk="1" fontAlgn="auto" hangingPunct="1">
              <a:spcAft>
                <a:spcPts val="0"/>
              </a:spcAft>
              <a:buFont typeface="Arial" pitchFamily="34" charset="0"/>
              <a:buChar char="•"/>
              <a:defRPr/>
            </a:pPr>
            <a:r>
              <a:rPr lang="en-US" altLang="zh-CN" dirty="0" smtClean="0"/>
              <a:t>Converting Pinyin Sequences to Chinese Words</a:t>
            </a:r>
          </a:p>
          <a:p>
            <a:pPr lvl="1" eaLnBrk="1" fontAlgn="auto" hangingPunct="1">
              <a:spcAft>
                <a:spcPts val="0"/>
              </a:spcAft>
              <a:buFont typeface="Arial" pitchFamily="34" charset="0"/>
              <a:buChar char="–"/>
              <a:defRPr/>
            </a:pPr>
            <a:r>
              <a:rPr lang="en-US" altLang="zh-CN" dirty="0" smtClean="0"/>
              <a:t>Pinyin-to-Chinese Conversion without Typos</a:t>
            </a:r>
          </a:p>
          <a:p>
            <a:pPr lvl="1" eaLnBrk="1" fontAlgn="auto" hangingPunct="1">
              <a:spcAft>
                <a:spcPts val="0"/>
              </a:spcAft>
              <a:buFont typeface="Arial" pitchFamily="34" charset="0"/>
              <a:buChar char="–"/>
              <a:defRPr/>
            </a:pPr>
            <a:r>
              <a:rPr lang="en-US" altLang="zh-CN" dirty="0" smtClean="0"/>
              <a:t>Pinyin-to-Chinese Conversion with typos</a:t>
            </a:r>
          </a:p>
          <a:p>
            <a:pPr eaLnBrk="1" fontAlgn="auto" hangingPunct="1">
              <a:spcAft>
                <a:spcPts val="0"/>
              </a:spcAft>
              <a:buFont typeface="Arial" pitchFamily="34" charset="0"/>
              <a:buChar char="•"/>
              <a:defRPr/>
            </a:pPr>
            <a:r>
              <a:rPr lang="en-US" altLang="zh-CN" dirty="0" smtClean="0"/>
              <a:t>Experiments</a:t>
            </a:r>
          </a:p>
          <a:p>
            <a:pPr eaLnBrk="1" fontAlgn="auto" hangingPunct="1">
              <a:spcAft>
                <a:spcPts val="0"/>
              </a:spcAft>
              <a:buFont typeface="Arial" pitchFamily="34" charset="0"/>
              <a:buChar char="•"/>
              <a:defRPr/>
            </a:pPr>
            <a:r>
              <a:rPr lang="en-US" altLang="zh-CN" dirty="0" smtClean="0"/>
              <a:t>Conclusions</a:t>
            </a:r>
            <a:endParaRPr lang="zh-CN" alt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标题 1"/>
          <p:cNvSpPr>
            <a:spLocks noGrp="1"/>
          </p:cNvSpPr>
          <p:nvPr>
            <p:ph type="title"/>
          </p:nvPr>
        </p:nvSpPr>
        <p:spPr/>
        <p:txBody>
          <a:bodyPr/>
          <a:lstStyle/>
          <a:p>
            <a:pPr eaLnBrk="1" hangingPunct="1"/>
            <a:r>
              <a:rPr lang="en-US" altLang="zh-CN" smtClean="0"/>
              <a:t>Introduction</a:t>
            </a:r>
            <a:endParaRPr lang="zh-CN" altLang="en-US" smtClean="0"/>
          </a:p>
        </p:txBody>
      </p:sp>
      <p:sp>
        <p:nvSpPr>
          <p:cNvPr id="4099" name="内容占位符 2"/>
          <p:cNvSpPr>
            <a:spLocks noGrp="1"/>
          </p:cNvSpPr>
          <p:nvPr>
            <p:ph idx="1"/>
          </p:nvPr>
        </p:nvSpPr>
        <p:spPr/>
        <p:txBody>
          <a:bodyPr/>
          <a:lstStyle/>
          <a:p>
            <a:pPr eaLnBrk="1" hangingPunct="1"/>
            <a:r>
              <a:rPr lang="en-US" altLang="zh-CN" dirty="0" smtClean="0"/>
              <a:t>What is Chinese Pinyin input method</a:t>
            </a:r>
          </a:p>
          <a:p>
            <a:pPr lvl="1" eaLnBrk="1" hangingPunct="1"/>
            <a:r>
              <a:rPr lang="en-US" altLang="zh-CN" dirty="0" smtClean="0"/>
              <a:t>Users cannot type in Chinese characters directly</a:t>
            </a:r>
          </a:p>
          <a:p>
            <a:pPr lvl="1" eaLnBrk="1" hangingPunct="1"/>
            <a:r>
              <a:rPr lang="en-US" altLang="zh-CN" dirty="0" smtClean="0"/>
              <a:t>Pinyin input methods are proposed</a:t>
            </a:r>
          </a:p>
          <a:p>
            <a:pPr lvl="1" eaLnBrk="1" hangingPunct="1"/>
            <a:endParaRPr lang="en-US" altLang="zh-CN" dirty="0" smtClean="0"/>
          </a:p>
          <a:p>
            <a:pPr eaLnBrk="1" hangingPunct="1"/>
            <a:endParaRPr lang="en-US" altLang="zh-CN" dirty="0" smtClean="0"/>
          </a:p>
          <a:p>
            <a:pPr lvl="2" eaLnBrk="1" hangingPunct="1"/>
            <a:endParaRPr lang="en-US" altLang="zh-CN" dirty="0" smtClean="0"/>
          </a:p>
          <a:p>
            <a:pPr lvl="2" eaLnBrk="1" hangingPunct="1"/>
            <a:r>
              <a:rPr lang="en-US" altLang="zh-CN" dirty="0" smtClean="0"/>
              <a:t>Users mentally generate a Chinese word “</a:t>
            </a:r>
            <a:r>
              <a:rPr lang="zh-CN" altLang="en-US" b="1" dirty="0" smtClean="0">
                <a:solidFill>
                  <a:srgbClr val="0070C0"/>
                </a:solidFill>
              </a:rPr>
              <a:t>上海</a:t>
            </a:r>
            <a:r>
              <a:rPr lang="en-US" altLang="zh-CN" dirty="0" smtClean="0"/>
              <a:t>”</a:t>
            </a:r>
          </a:p>
          <a:p>
            <a:pPr lvl="2" eaLnBrk="1" hangingPunct="1"/>
            <a:r>
              <a:rPr lang="en-US" altLang="zh-CN" dirty="0" smtClean="0"/>
              <a:t>Type in corresponding Pinyin “shanghai”</a:t>
            </a:r>
          </a:p>
          <a:p>
            <a:pPr lvl="2" eaLnBrk="1" hangingPunct="1"/>
            <a:r>
              <a:rPr lang="en-US" altLang="zh-CN" dirty="0" smtClean="0"/>
              <a:t>Input methods display words with this pronunciation</a:t>
            </a:r>
          </a:p>
          <a:p>
            <a:pPr eaLnBrk="1" hangingPunct="1"/>
            <a:endParaRPr lang="en-US" altLang="zh-CN" dirty="0" smtClean="0"/>
          </a:p>
        </p:txBody>
      </p:sp>
      <p:grpSp>
        <p:nvGrpSpPr>
          <p:cNvPr id="11" name="组合 10"/>
          <p:cNvGrpSpPr/>
          <p:nvPr/>
        </p:nvGrpSpPr>
        <p:grpSpPr>
          <a:xfrm>
            <a:off x="1971673" y="3286124"/>
            <a:ext cx="4457715" cy="1252542"/>
            <a:chOff x="1900235" y="3143248"/>
            <a:chExt cx="4457715" cy="1252542"/>
          </a:xfrm>
        </p:grpSpPr>
        <p:pic>
          <p:nvPicPr>
            <p:cNvPr id="6" name="Picture 3"/>
            <p:cNvPicPr>
              <a:picLocks noChangeAspect="1" noChangeArrowheads="1"/>
            </p:cNvPicPr>
            <p:nvPr/>
          </p:nvPicPr>
          <p:blipFill>
            <a:blip r:embed="rId2" cstate="print"/>
            <a:srcRect/>
            <a:stretch>
              <a:fillRect/>
            </a:stretch>
          </p:blipFill>
          <p:spPr bwMode="auto">
            <a:xfrm>
              <a:off x="1900235" y="3143248"/>
              <a:ext cx="2314575" cy="647700"/>
            </a:xfrm>
            <a:prstGeom prst="rect">
              <a:avLst/>
            </a:prstGeom>
            <a:noFill/>
            <a:ln w="9525">
              <a:noFill/>
              <a:miter lim="800000"/>
              <a:headEnd/>
              <a:tailEnd/>
            </a:ln>
          </p:spPr>
        </p:pic>
        <p:pic>
          <p:nvPicPr>
            <p:cNvPr id="7" name="Picture 5"/>
            <p:cNvPicPr>
              <a:picLocks noChangeAspect="1" noChangeArrowheads="1"/>
            </p:cNvPicPr>
            <p:nvPr/>
          </p:nvPicPr>
          <p:blipFill>
            <a:blip r:embed="rId3" cstate="print"/>
            <a:srcRect/>
            <a:stretch>
              <a:fillRect/>
            </a:stretch>
          </p:blipFill>
          <p:spPr bwMode="auto">
            <a:xfrm>
              <a:off x="4710125" y="3214686"/>
              <a:ext cx="1647825" cy="533400"/>
            </a:xfrm>
            <a:prstGeom prst="rect">
              <a:avLst/>
            </a:prstGeom>
            <a:noFill/>
            <a:ln w="9525">
              <a:noFill/>
              <a:miter lim="800000"/>
              <a:headEnd/>
              <a:tailEnd/>
            </a:ln>
          </p:spPr>
        </p:pic>
        <p:pic>
          <p:nvPicPr>
            <p:cNvPr id="8" name="Picture 6"/>
            <p:cNvPicPr>
              <a:picLocks noChangeAspect="1" noChangeArrowheads="1"/>
            </p:cNvPicPr>
            <p:nvPr/>
          </p:nvPicPr>
          <p:blipFill>
            <a:blip r:embed="rId4" cstate="print"/>
            <a:srcRect/>
            <a:stretch>
              <a:fillRect/>
            </a:stretch>
          </p:blipFill>
          <p:spPr bwMode="auto">
            <a:xfrm>
              <a:off x="2071670" y="3786190"/>
              <a:ext cx="2085975" cy="609600"/>
            </a:xfrm>
            <a:prstGeom prst="rect">
              <a:avLst/>
            </a:prstGeom>
            <a:noFill/>
            <a:ln w="9525">
              <a:noFill/>
              <a:miter lim="800000"/>
              <a:headEnd/>
              <a:tailEnd/>
            </a:ln>
          </p:spPr>
        </p:pic>
        <p:pic>
          <p:nvPicPr>
            <p:cNvPr id="9" name="Picture 7"/>
            <p:cNvPicPr>
              <a:picLocks noChangeAspect="1" noChangeArrowheads="1"/>
            </p:cNvPicPr>
            <p:nvPr/>
          </p:nvPicPr>
          <p:blipFill>
            <a:blip r:embed="rId5" cstate="print"/>
            <a:srcRect/>
            <a:stretch>
              <a:fillRect/>
            </a:stretch>
          </p:blipFill>
          <p:spPr bwMode="auto">
            <a:xfrm>
              <a:off x="4714876" y="4000504"/>
              <a:ext cx="1371600" cy="238125"/>
            </a:xfrm>
            <a:prstGeom prst="rect">
              <a:avLst/>
            </a:prstGeom>
            <a:noFill/>
            <a:ln w="9525">
              <a:noFill/>
              <a:miter lim="800000"/>
              <a:headEnd/>
              <a:tailEnd/>
            </a:ln>
          </p:spPr>
        </p:pic>
      </p:grpSp>
      <p:pic>
        <p:nvPicPr>
          <p:cNvPr id="10" name="Picture 5" descr="G:\Research\document\会议相关\Document\TALIP\Figure1.png"/>
          <p:cNvPicPr>
            <a:picLocks noChangeAspect="1" noChangeArrowheads="1"/>
          </p:cNvPicPr>
          <p:nvPr/>
        </p:nvPicPr>
        <p:blipFill>
          <a:blip r:embed="rId6"/>
          <a:srcRect/>
          <a:stretch>
            <a:fillRect/>
          </a:stretch>
        </p:blipFill>
        <p:spPr bwMode="auto">
          <a:xfrm>
            <a:off x="3143240" y="5838845"/>
            <a:ext cx="2754313" cy="4476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099">
                                            <p:txEl>
                                              <p:pRg st="6" end="6"/>
                                            </p:txEl>
                                          </p:spTgt>
                                        </p:tgtEl>
                                        <p:attrNameLst>
                                          <p:attrName>style.visibility</p:attrName>
                                        </p:attrNameLst>
                                      </p:cBhvr>
                                      <p:to>
                                        <p:strVal val="visible"/>
                                      </p:to>
                                    </p:set>
                                    <p:animEffect transition="in" filter="blinds(horizontal)">
                                      <p:cBhvr>
                                        <p:cTn id="7" dur="500"/>
                                        <p:tgtEl>
                                          <p:spTgt spid="4099">
                                            <p:txEl>
                                              <p:pRg st="6" end="6"/>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4099">
                                            <p:txEl>
                                              <p:pRg st="7" end="7"/>
                                            </p:txEl>
                                          </p:spTgt>
                                        </p:tgtEl>
                                        <p:attrNameLst>
                                          <p:attrName>style.visibility</p:attrName>
                                        </p:attrNameLst>
                                      </p:cBhvr>
                                      <p:to>
                                        <p:strVal val="visible"/>
                                      </p:to>
                                    </p:set>
                                    <p:animEffect transition="in" filter="blinds(horizontal)">
                                      <p:cBhvr>
                                        <p:cTn id="11" dur="500"/>
                                        <p:tgtEl>
                                          <p:spTgt spid="4099">
                                            <p:txEl>
                                              <p:pRg st="7" end="7"/>
                                            </p:txEl>
                                          </p:spTgt>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4099">
                                            <p:txEl>
                                              <p:pRg st="8" end="8"/>
                                            </p:txEl>
                                          </p:spTgt>
                                        </p:tgtEl>
                                        <p:attrNameLst>
                                          <p:attrName>style.visibility</p:attrName>
                                        </p:attrNameLst>
                                      </p:cBhvr>
                                      <p:to>
                                        <p:strVal val="visible"/>
                                      </p:to>
                                    </p:set>
                                    <p:animEffect transition="in" filter="blinds(horizontal)">
                                      <p:cBhvr>
                                        <p:cTn id="15" dur="500"/>
                                        <p:tgtEl>
                                          <p:spTgt spid="4099">
                                            <p:txEl>
                                              <p:pRg st="8" end="8"/>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linds(horizontal)">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Introduction (cont.)</a:t>
            </a:r>
            <a:endParaRPr lang="zh-CN" altLang="en-US" dirty="0"/>
          </a:p>
        </p:txBody>
      </p:sp>
      <p:sp>
        <p:nvSpPr>
          <p:cNvPr id="3" name="内容占位符 2"/>
          <p:cNvSpPr>
            <a:spLocks noGrp="1"/>
          </p:cNvSpPr>
          <p:nvPr>
            <p:ph idx="1"/>
          </p:nvPr>
        </p:nvSpPr>
        <p:spPr/>
        <p:txBody>
          <a:bodyPr/>
          <a:lstStyle/>
          <a:p>
            <a:r>
              <a:rPr lang="en-US" altLang="zh-CN" dirty="0" smtClean="0"/>
              <a:t>A beginner of Chinese language</a:t>
            </a:r>
          </a:p>
          <a:p>
            <a:pPr lvl="1"/>
            <a:r>
              <a:rPr lang="zh-CN" altLang="en-US" b="1" dirty="0" smtClean="0">
                <a:solidFill>
                  <a:srgbClr val="0070C0"/>
                </a:solidFill>
              </a:rPr>
              <a:t>篮球</a:t>
            </a:r>
            <a:r>
              <a:rPr lang="zh-CN" altLang="en-US" dirty="0" smtClean="0"/>
              <a:t> </a:t>
            </a:r>
            <a:r>
              <a:rPr lang="en-US" altLang="zh-CN" dirty="0" smtClean="0"/>
              <a:t>(basketball), </a:t>
            </a:r>
            <a:r>
              <a:rPr lang="en-US" altLang="zh-CN" dirty="0" err="1" smtClean="0"/>
              <a:t>lanqiu</a:t>
            </a:r>
            <a:r>
              <a:rPr lang="en-US" altLang="zh-CN" dirty="0" smtClean="0"/>
              <a:t> or </a:t>
            </a:r>
            <a:r>
              <a:rPr lang="en-US" altLang="zh-CN" dirty="0" err="1" smtClean="0"/>
              <a:t>lanchiu</a:t>
            </a:r>
            <a:endParaRPr lang="en-US" altLang="zh-CN" dirty="0" smtClean="0"/>
          </a:p>
          <a:p>
            <a:r>
              <a:rPr lang="en-US" altLang="zh-CN" dirty="0" smtClean="0"/>
              <a:t>Users in southern China</a:t>
            </a:r>
          </a:p>
          <a:p>
            <a:pPr lvl="1"/>
            <a:r>
              <a:rPr lang="zh-CN" altLang="en-US" b="1" dirty="0" smtClean="0">
                <a:solidFill>
                  <a:srgbClr val="0070C0"/>
                </a:solidFill>
              </a:rPr>
              <a:t>开花</a:t>
            </a:r>
            <a:r>
              <a:rPr lang="en-US" altLang="zh-CN" dirty="0" smtClean="0"/>
              <a:t>(bloom), </a:t>
            </a:r>
            <a:r>
              <a:rPr lang="en-US" altLang="zh-CN" dirty="0" err="1" smtClean="0"/>
              <a:t>kaihua</a:t>
            </a:r>
            <a:r>
              <a:rPr lang="en-US" altLang="zh-CN" dirty="0" smtClean="0"/>
              <a:t> or </a:t>
            </a:r>
            <a:r>
              <a:rPr lang="en-US" altLang="zh-CN" dirty="0" err="1" smtClean="0"/>
              <a:t>kaifa</a:t>
            </a:r>
            <a:endParaRPr lang="zh-CN" altLang="en-US" dirty="0" smtClean="0"/>
          </a:p>
          <a:p>
            <a:pPr lvl="1"/>
            <a:endParaRPr lang="en-US" altLang="zh-CN" dirty="0" smtClean="0"/>
          </a:p>
        </p:txBody>
      </p:sp>
      <p:pic>
        <p:nvPicPr>
          <p:cNvPr id="45060" name="Picture 4"/>
          <p:cNvPicPr>
            <a:picLocks noChangeAspect="1" noChangeArrowheads="1"/>
          </p:cNvPicPr>
          <p:nvPr/>
        </p:nvPicPr>
        <p:blipFill>
          <a:blip r:embed="rId2"/>
          <a:srcRect/>
          <a:stretch>
            <a:fillRect/>
          </a:stretch>
        </p:blipFill>
        <p:spPr bwMode="auto">
          <a:xfrm>
            <a:off x="3214678" y="3981473"/>
            <a:ext cx="2891491" cy="2519361"/>
          </a:xfrm>
          <a:prstGeom prst="rect">
            <a:avLst/>
          </a:prstGeom>
          <a:noFill/>
          <a:ln w="9525">
            <a:noFill/>
            <a:miter lim="800000"/>
            <a:headEnd/>
            <a:tailEnd/>
          </a:ln>
          <a:effectLst/>
        </p:spPr>
      </p:pic>
      <p:pic>
        <p:nvPicPr>
          <p:cNvPr id="14337" name="Picture 1"/>
          <p:cNvPicPr>
            <a:picLocks noChangeAspect="1" noChangeArrowheads="1"/>
          </p:cNvPicPr>
          <p:nvPr/>
        </p:nvPicPr>
        <p:blipFill>
          <a:blip r:embed="rId3"/>
          <a:srcRect/>
          <a:stretch>
            <a:fillRect/>
          </a:stretch>
        </p:blipFill>
        <p:spPr bwMode="auto">
          <a:xfrm>
            <a:off x="6000760" y="2357430"/>
            <a:ext cx="2428875" cy="428625"/>
          </a:xfrm>
          <a:prstGeom prst="rect">
            <a:avLst/>
          </a:prstGeom>
          <a:noFill/>
          <a:ln w="9525">
            <a:noFill/>
            <a:miter lim="800000"/>
            <a:headEnd/>
            <a:tailEnd/>
          </a:ln>
          <a:effectLst/>
        </p:spPr>
      </p:pic>
      <p:pic>
        <p:nvPicPr>
          <p:cNvPr id="14338" name="Picture 2"/>
          <p:cNvPicPr>
            <a:picLocks noChangeAspect="1" noChangeArrowheads="1"/>
          </p:cNvPicPr>
          <p:nvPr/>
        </p:nvPicPr>
        <p:blipFill>
          <a:blip r:embed="rId4"/>
          <a:srcRect/>
          <a:stretch>
            <a:fillRect/>
          </a:stretch>
        </p:blipFill>
        <p:spPr bwMode="auto">
          <a:xfrm>
            <a:off x="6000760" y="3286124"/>
            <a:ext cx="2533650" cy="4191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par>
                          <p:cTn id="11" fill="hold">
                            <p:stCondLst>
                              <p:cond delay="500"/>
                            </p:stCondLst>
                            <p:childTnLst>
                              <p:par>
                                <p:cTn id="12" presetID="3" presetClass="entr" presetSubtype="10" fill="hold" nodeType="afterEffect">
                                  <p:stCondLst>
                                    <p:cond delay="0"/>
                                  </p:stCondLst>
                                  <p:childTnLst>
                                    <p:set>
                                      <p:cBhvr>
                                        <p:cTn id="13" dur="1" fill="hold">
                                          <p:stCondLst>
                                            <p:cond delay="0"/>
                                          </p:stCondLst>
                                        </p:cTn>
                                        <p:tgtEl>
                                          <p:spTgt spid="14337"/>
                                        </p:tgtEl>
                                        <p:attrNameLst>
                                          <p:attrName>style.visibility</p:attrName>
                                        </p:attrNameLst>
                                      </p:cBhvr>
                                      <p:to>
                                        <p:strVal val="visible"/>
                                      </p:to>
                                    </p:set>
                                    <p:animEffect transition="in" filter="blinds(horizontal)">
                                      <p:cBhvr>
                                        <p:cTn id="14" dur="500"/>
                                        <p:tgtEl>
                                          <p:spTgt spid="14337"/>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blinds(horizontal)">
                                      <p:cBhvr>
                                        <p:cTn id="19" dur="500"/>
                                        <p:tgtEl>
                                          <p:spTgt spid="3">
                                            <p:txEl>
                                              <p:pRg st="2" end="2"/>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14338"/>
                                        </p:tgtEl>
                                        <p:attrNameLst>
                                          <p:attrName>style.visibility</p:attrName>
                                        </p:attrNameLst>
                                      </p:cBhvr>
                                      <p:to>
                                        <p:strVal val="visible"/>
                                      </p:to>
                                    </p:set>
                                    <p:animEffect transition="in" filter="blinds(horizontal)">
                                      <p:cBhvr>
                                        <p:cTn id="25" dur="500"/>
                                        <p:tgtEl>
                                          <p:spTgt spid="14338"/>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45060"/>
                                        </p:tgtEl>
                                        <p:attrNameLst>
                                          <p:attrName>style.visibility</p:attrName>
                                        </p:attrNameLst>
                                      </p:cBhvr>
                                      <p:to>
                                        <p:strVal val="visible"/>
                                      </p:to>
                                    </p:set>
                                    <p:animEffect transition="in" filter="blinds(horizontal)">
                                      <p:cBhvr>
                                        <p:cTn id="30" dur="500"/>
                                        <p:tgtEl>
                                          <p:spTgt spid="45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Introduction (cont.)</a:t>
            </a:r>
            <a:endParaRPr lang="zh-CN" altLang="en-US" dirty="0"/>
          </a:p>
        </p:txBody>
      </p:sp>
      <p:sp>
        <p:nvSpPr>
          <p:cNvPr id="3" name="内容占位符 2"/>
          <p:cNvSpPr>
            <a:spLocks noGrp="1"/>
          </p:cNvSpPr>
          <p:nvPr>
            <p:ph idx="1"/>
          </p:nvPr>
        </p:nvSpPr>
        <p:spPr/>
        <p:txBody>
          <a:bodyPr/>
          <a:lstStyle/>
          <a:p>
            <a:pPr marL="342900" lvl="1" indent="-342900" eaLnBrk="1" hangingPunct="1">
              <a:buFont typeface="Arial" charset="0"/>
              <a:buChar char="•"/>
            </a:pPr>
            <a:r>
              <a:rPr lang="en-US" altLang="zh-CN" dirty="0" smtClean="0"/>
              <a:t>Users may make typos when typing </a:t>
            </a:r>
            <a:r>
              <a:rPr lang="en-US" altLang="zh-CN" dirty="0" err="1" smtClean="0"/>
              <a:t>Pinyins</a:t>
            </a:r>
            <a:endParaRPr lang="en-US" altLang="zh-CN" dirty="0" smtClean="0"/>
          </a:p>
          <a:p>
            <a:pPr eaLnBrk="1" hangingPunct="1"/>
            <a:endParaRPr lang="en-US" altLang="zh-CN" dirty="0" smtClean="0"/>
          </a:p>
          <a:p>
            <a:pPr eaLnBrk="1" hangingPunct="1"/>
            <a:endParaRPr lang="en-US" altLang="zh-CN" dirty="0" smtClean="0"/>
          </a:p>
          <a:p>
            <a:pPr eaLnBrk="1" hangingPunct="1"/>
            <a:endParaRPr lang="en-US" altLang="zh-CN" dirty="0" smtClean="0"/>
          </a:p>
          <a:p>
            <a:pPr eaLnBrk="1" hangingPunct="1"/>
            <a:endParaRPr lang="en-US" altLang="zh-CN" dirty="0" smtClean="0"/>
          </a:p>
          <a:p>
            <a:pPr eaLnBrk="1" hangingPunct="1"/>
            <a:r>
              <a:rPr lang="en-US" altLang="zh-CN" dirty="0" smtClean="0"/>
              <a:t>Users have to identify and correct typos</a:t>
            </a:r>
          </a:p>
          <a:p>
            <a:pPr eaLnBrk="1" hangingPunct="1"/>
            <a:r>
              <a:rPr lang="en-US" altLang="zh-CN" dirty="0" smtClean="0"/>
              <a:t>We need error-tolerant Pinyin input method</a:t>
            </a:r>
          </a:p>
          <a:p>
            <a:pPr lvl="1" eaLnBrk="1" hangingPunct="1"/>
            <a:endParaRPr lang="en-US" altLang="zh-CN" dirty="0" smtClean="0"/>
          </a:p>
        </p:txBody>
      </p:sp>
      <p:grpSp>
        <p:nvGrpSpPr>
          <p:cNvPr id="14" name="组合 13"/>
          <p:cNvGrpSpPr/>
          <p:nvPr/>
        </p:nvGrpSpPr>
        <p:grpSpPr>
          <a:xfrm>
            <a:off x="1000100" y="2471734"/>
            <a:ext cx="6819928" cy="1671646"/>
            <a:chOff x="1285852" y="2143116"/>
            <a:chExt cx="6819928" cy="1671646"/>
          </a:xfrm>
        </p:grpSpPr>
        <p:pic>
          <p:nvPicPr>
            <p:cNvPr id="4" name="Picture 7" descr="G:\Research\document\会议相关\Document\TALIP\Figure2.png"/>
            <p:cNvPicPr>
              <a:picLocks noChangeAspect="1" noChangeArrowheads="1"/>
            </p:cNvPicPr>
            <p:nvPr/>
          </p:nvPicPr>
          <p:blipFill>
            <a:blip r:embed="rId2"/>
            <a:srcRect/>
            <a:stretch>
              <a:fillRect/>
            </a:stretch>
          </p:blipFill>
          <p:spPr bwMode="auto">
            <a:xfrm>
              <a:off x="1571604" y="2143116"/>
              <a:ext cx="2352675" cy="434975"/>
            </a:xfrm>
            <a:prstGeom prst="rect">
              <a:avLst/>
            </a:prstGeom>
            <a:noFill/>
            <a:ln w="9525">
              <a:noFill/>
              <a:miter lim="800000"/>
              <a:headEnd/>
              <a:tailEnd/>
            </a:ln>
          </p:spPr>
        </p:pic>
        <p:pic>
          <p:nvPicPr>
            <p:cNvPr id="45061" name="Picture 5"/>
            <p:cNvPicPr>
              <a:picLocks noChangeAspect="1" noChangeArrowheads="1"/>
            </p:cNvPicPr>
            <p:nvPr/>
          </p:nvPicPr>
          <p:blipFill>
            <a:blip r:embed="rId3"/>
            <a:srcRect/>
            <a:stretch>
              <a:fillRect/>
            </a:stretch>
          </p:blipFill>
          <p:spPr bwMode="auto">
            <a:xfrm>
              <a:off x="1285852" y="2714620"/>
              <a:ext cx="2752725" cy="447675"/>
            </a:xfrm>
            <a:prstGeom prst="rect">
              <a:avLst/>
            </a:prstGeom>
            <a:noFill/>
            <a:ln w="9525">
              <a:noFill/>
              <a:miter lim="800000"/>
              <a:headEnd/>
              <a:tailEnd/>
            </a:ln>
            <a:effectLst/>
          </p:spPr>
        </p:pic>
        <p:pic>
          <p:nvPicPr>
            <p:cNvPr id="9" name="Picture 5" descr="G:\Research\document\会议相关\Document\TALIP\Figure1.png"/>
            <p:cNvPicPr>
              <a:picLocks noChangeAspect="1" noChangeArrowheads="1"/>
            </p:cNvPicPr>
            <p:nvPr/>
          </p:nvPicPr>
          <p:blipFill>
            <a:blip r:embed="rId4"/>
            <a:srcRect/>
            <a:stretch>
              <a:fillRect/>
            </a:stretch>
          </p:blipFill>
          <p:spPr bwMode="auto">
            <a:xfrm>
              <a:off x="5318149" y="2143116"/>
              <a:ext cx="2754313" cy="447675"/>
            </a:xfrm>
            <a:prstGeom prst="rect">
              <a:avLst/>
            </a:prstGeom>
            <a:noFill/>
            <a:ln w="9525">
              <a:noFill/>
              <a:miter lim="800000"/>
              <a:headEnd/>
              <a:tailEnd/>
            </a:ln>
          </p:spPr>
        </p:pic>
        <p:pic>
          <p:nvPicPr>
            <p:cNvPr id="45062" name="Picture 6"/>
            <p:cNvPicPr>
              <a:picLocks noChangeAspect="1" noChangeArrowheads="1"/>
            </p:cNvPicPr>
            <p:nvPr/>
          </p:nvPicPr>
          <p:blipFill>
            <a:blip r:embed="rId5"/>
            <a:srcRect/>
            <a:stretch>
              <a:fillRect/>
            </a:stretch>
          </p:blipFill>
          <p:spPr bwMode="auto">
            <a:xfrm>
              <a:off x="5429256" y="2786058"/>
              <a:ext cx="2238375" cy="428625"/>
            </a:xfrm>
            <a:prstGeom prst="rect">
              <a:avLst/>
            </a:prstGeom>
            <a:noFill/>
            <a:ln w="9525">
              <a:noFill/>
              <a:miter lim="800000"/>
              <a:headEnd/>
              <a:tailEnd/>
            </a:ln>
            <a:effectLst/>
          </p:spPr>
        </p:pic>
        <p:sp>
          <p:nvSpPr>
            <p:cNvPr id="11" name="左右箭头 10"/>
            <p:cNvSpPr/>
            <p:nvPr/>
          </p:nvSpPr>
          <p:spPr>
            <a:xfrm>
              <a:off x="4143372" y="2285992"/>
              <a:ext cx="857256" cy="214314"/>
            </a:xfrm>
            <a:prstGeom prst="lef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左右箭头 11"/>
            <p:cNvSpPr/>
            <p:nvPr/>
          </p:nvSpPr>
          <p:spPr>
            <a:xfrm>
              <a:off x="4143372" y="2928934"/>
              <a:ext cx="857256" cy="214314"/>
            </a:xfrm>
            <a:prstGeom prst="lef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5063" name="Picture 7"/>
            <p:cNvPicPr>
              <a:picLocks noChangeAspect="1" noChangeArrowheads="1"/>
            </p:cNvPicPr>
            <p:nvPr/>
          </p:nvPicPr>
          <p:blipFill>
            <a:blip r:embed="rId6"/>
            <a:srcRect/>
            <a:stretch>
              <a:fillRect/>
            </a:stretch>
          </p:blipFill>
          <p:spPr bwMode="auto">
            <a:xfrm>
              <a:off x="1285852" y="3357562"/>
              <a:ext cx="2486025" cy="428625"/>
            </a:xfrm>
            <a:prstGeom prst="rect">
              <a:avLst/>
            </a:prstGeom>
            <a:noFill/>
            <a:ln w="9525">
              <a:noFill/>
              <a:miter lim="800000"/>
              <a:headEnd/>
              <a:tailEnd/>
            </a:ln>
            <a:effectLst/>
          </p:spPr>
        </p:pic>
        <p:pic>
          <p:nvPicPr>
            <p:cNvPr id="45064" name="Picture 8"/>
            <p:cNvPicPr>
              <a:picLocks noChangeAspect="1" noChangeArrowheads="1"/>
            </p:cNvPicPr>
            <p:nvPr/>
          </p:nvPicPr>
          <p:blipFill>
            <a:blip r:embed="rId7"/>
            <a:srcRect/>
            <a:stretch>
              <a:fillRect/>
            </a:stretch>
          </p:blipFill>
          <p:spPr bwMode="auto">
            <a:xfrm>
              <a:off x="5286380" y="3357562"/>
              <a:ext cx="2819400" cy="457200"/>
            </a:xfrm>
            <a:prstGeom prst="rect">
              <a:avLst/>
            </a:prstGeom>
            <a:noFill/>
            <a:ln w="9525">
              <a:noFill/>
              <a:miter lim="800000"/>
              <a:headEnd/>
              <a:tailEnd/>
            </a:ln>
            <a:effectLst/>
          </p:spPr>
        </p:pic>
        <p:sp>
          <p:nvSpPr>
            <p:cNvPr id="15" name="左右箭头 14"/>
            <p:cNvSpPr/>
            <p:nvPr/>
          </p:nvSpPr>
          <p:spPr>
            <a:xfrm>
              <a:off x="4143372" y="3500438"/>
              <a:ext cx="857256" cy="214314"/>
            </a:xfrm>
            <a:prstGeom prst="lef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2643174" y="5286388"/>
            <a:ext cx="3267075" cy="500066"/>
            <a:chOff x="2643174" y="5286388"/>
            <a:chExt cx="3267075" cy="500066"/>
          </a:xfrm>
        </p:grpSpPr>
        <p:pic>
          <p:nvPicPr>
            <p:cNvPr id="45058" name="Picture 2"/>
            <p:cNvPicPr>
              <a:picLocks noChangeAspect="1" noChangeArrowheads="1"/>
            </p:cNvPicPr>
            <p:nvPr/>
          </p:nvPicPr>
          <p:blipFill>
            <a:blip r:embed="rId8"/>
            <a:srcRect/>
            <a:stretch>
              <a:fillRect/>
            </a:stretch>
          </p:blipFill>
          <p:spPr bwMode="auto">
            <a:xfrm>
              <a:off x="2643174" y="5286388"/>
              <a:ext cx="3267075" cy="485775"/>
            </a:xfrm>
            <a:prstGeom prst="rect">
              <a:avLst/>
            </a:prstGeom>
            <a:noFill/>
            <a:ln w="9525">
              <a:noFill/>
              <a:miter lim="800000"/>
              <a:headEnd/>
              <a:tailEnd/>
            </a:ln>
            <a:effectLst/>
          </p:spPr>
        </p:pic>
        <p:sp>
          <p:nvSpPr>
            <p:cNvPr id="16" name="矩形 15"/>
            <p:cNvSpPr/>
            <p:nvPr/>
          </p:nvSpPr>
          <p:spPr>
            <a:xfrm>
              <a:off x="3428992" y="5500702"/>
              <a:ext cx="642942"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linds(horizontal)">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blinds(horizontal)">
                                      <p:cBhvr>
                                        <p:cTn id="15" dur="500"/>
                                        <p:tgtEl>
                                          <p:spTgt spid="3">
                                            <p:txEl>
                                              <p:pRg st="5" end="5"/>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blinds(horizontal)">
                                      <p:cBhvr>
                                        <p:cTn id="18" dur="500"/>
                                        <p:tgtEl>
                                          <p:spTgt spid="3">
                                            <p:txEl>
                                              <p:pRg st="6" end="6"/>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linds(horizontal)">
                                      <p:cBhvr>
                                        <p:cTn id="2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p:cNvSpPr>
            <a:spLocks noGrp="1"/>
          </p:cNvSpPr>
          <p:nvPr>
            <p:ph type="title"/>
          </p:nvPr>
        </p:nvSpPr>
        <p:spPr/>
        <p:txBody>
          <a:bodyPr/>
          <a:lstStyle/>
          <a:p>
            <a:pPr eaLnBrk="1" hangingPunct="1"/>
            <a:r>
              <a:rPr lang="en-US" altLang="zh-CN" dirty="0" smtClean="0"/>
              <a:t>Introduction (cont.)</a:t>
            </a:r>
            <a:endParaRPr lang="zh-CN" altLang="en-US" dirty="0" smtClean="0"/>
          </a:p>
        </p:txBody>
      </p:sp>
      <p:sp>
        <p:nvSpPr>
          <p:cNvPr id="5123" name="内容占位符 2"/>
          <p:cNvSpPr>
            <a:spLocks noGrp="1"/>
          </p:cNvSpPr>
          <p:nvPr>
            <p:ph idx="1"/>
          </p:nvPr>
        </p:nvSpPr>
        <p:spPr/>
        <p:txBody>
          <a:bodyPr/>
          <a:lstStyle/>
          <a:p>
            <a:pPr eaLnBrk="1" hangingPunct="1"/>
            <a:r>
              <a:rPr lang="en-US" altLang="zh-CN" dirty="0" smtClean="0"/>
              <a:t>Two challenges in developing “</a:t>
            </a:r>
            <a:r>
              <a:rPr lang="en-US" altLang="zh-CN" dirty="0" smtClean="0">
                <a:solidFill>
                  <a:srgbClr val="00B0F0"/>
                </a:solidFill>
              </a:rPr>
              <a:t>CHIME</a:t>
            </a:r>
            <a:r>
              <a:rPr lang="en-US" altLang="zh-CN" dirty="0" smtClean="0"/>
              <a:t>” (</a:t>
            </a:r>
            <a:r>
              <a:rPr lang="en-US" altLang="zh-CN" dirty="0" err="1" smtClean="0">
                <a:solidFill>
                  <a:srgbClr val="00B0F0"/>
                </a:solidFill>
              </a:rPr>
              <a:t>CH</a:t>
            </a:r>
            <a:r>
              <a:rPr lang="en-US" altLang="zh-CN" dirty="0" err="1" smtClean="0"/>
              <a:t>inese</a:t>
            </a:r>
            <a:r>
              <a:rPr lang="en-US" altLang="zh-CN" dirty="0" smtClean="0"/>
              <a:t> </a:t>
            </a:r>
            <a:r>
              <a:rPr lang="en-US" altLang="zh-CN" dirty="0" smtClean="0">
                <a:solidFill>
                  <a:srgbClr val="00B0F0"/>
                </a:solidFill>
              </a:rPr>
              <a:t>I</a:t>
            </a:r>
            <a:r>
              <a:rPr lang="en-US" altLang="zh-CN" dirty="0" smtClean="0"/>
              <a:t>nput </a:t>
            </a:r>
            <a:r>
              <a:rPr lang="en-US" altLang="zh-CN" dirty="0" smtClean="0">
                <a:solidFill>
                  <a:srgbClr val="00B0F0"/>
                </a:solidFill>
              </a:rPr>
              <a:t>M</a:t>
            </a:r>
            <a:r>
              <a:rPr lang="en-US" altLang="zh-CN" dirty="0" smtClean="0"/>
              <a:t>ethod with </a:t>
            </a:r>
            <a:r>
              <a:rPr lang="en-US" altLang="zh-CN" dirty="0" smtClean="0">
                <a:solidFill>
                  <a:srgbClr val="00B0F0"/>
                </a:solidFill>
              </a:rPr>
              <a:t>E</a:t>
            </a:r>
            <a:r>
              <a:rPr lang="en-US" altLang="zh-CN" dirty="0" smtClean="0"/>
              <a:t>rrors)</a:t>
            </a:r>
          </a:p>
          <a:p>
            <a:pPr lvl="1" eaLnBrk="1" hangingPunct="1"/>
            <a:r>
              <a:rPr lang="en-US" altLang="zh-CN" dirty="0" smtClean="0"/>
              <a:t>Accuracy</a:t>
            </a:r>
          </a:p>
          <a:p>
            <a:pPr lvl="1" eaLnBrk="1" hangingPunct="1"/>
            <a:endParaRPr lang="en-US" altLang="zh-CN" dirty="0" smtClean="0"/>
          </a:p>
          <a:p>
            <a:pPr lvl="1" eaLnBrk="1" hangingPunct="1"/>
            <a:endParaRPr lang="en-US" altLang="zh-CN" dirty="0" smtClean="0"/>
          </a:p>
          <a:p>
            <a:pPr lvl="1" eaLnBrk="1" hangingPunct="1"/>
            <a:endParaRPr lang="en-US" altLang="zh-CN" dirty="0" smtClean="0"/>
          </a:p>
          <a:p>
            <a:pPr lvl="1" eaLnBrk="1" hangingPunct="1"/>
            <a:endParaRPr lang="en-US" altLang="zh-CN" dirty="0" smtClean="0"/>
          </a:p>
          <a:p>
            <a:pPr lvl="1" eaLnBrk="1" hangingPunct="1"/>
            <a:r>
              <a:rPr lang="en-US" altLang="zh-CN" dirty="0" smtClean="0"/>
              <a:t>Efficiency</a:t>
            </a:r>
          </a:p>
          <a:p>
            <a:pPr lvl="1" eaLnBrk="1" hangingPunct="1"/>
            <a:endParaRPr lang="en-US" altLang="zh-CN" dirty="0" smtClean="0"/>
          </a:p>
        </p:txBody>
      </p:sp>
      <p:grpSp>
        <p:nvGrpSpPr>
          <p:cNvPr id="19" name="组合 18"/>
          <p:cNvGrpSpPr/>
          <p:nvPr/>
        </p:nvGrpSpPr>
        <p:grpSpPr>
          <a:xfrm>
            <a:off x="928662" y="3286124"/>
            <a:ext cx="6858048" cy="571504"/>
            <a:chOff x="928662" y="3286124"/>
            <a:chExt cx="6858048" cy="571504"/>
          </a:xfrm>
        </p:grpSpPr>
        <p:grpSp>
          <p:nvGrpSpPr>
            <p:cNvPr id="7" name="组合 6"/>
            <p:cNvGrpSpPr/>
            <p:nvPr/>
          </p:nvGrpSpPr>
          <p:grpSpPr>
            <a:xfrm>
              <a:off x="928662" y="3286124"/>
              <a:ext cx="4357718" cy="571504"/>
              <a:chOff x="928662" y="3214686"/>
              <a:chExt cx="6567505" cy="952500"/>
            </a:xfrm>
          </p:grpSpPr>
          <p:pic>
            <p:nvPicPr>
              <p:cNvPr id="12290" name="Picture 2"/>
              <p:cNvPicPr>
                <a:picLocks noChangeAspect="1" noChangeArrowheads="1"/>
              </p:cNvPicPr>
              <p:nvPr/>
            </p:nvPicPr>
            <p:blipFill>
              <a:blip r:embed="rId2"/>
              <a:srcRect/>
              <a:stretch>
                <a:fillRect/>
              </a:stretch>
            </p:blipFill>
            <p:spPr bwMode="auto">
              <a:xfrm>
                <a:off x="928662" y="3214686"/>
                <a:ext cx="952500" cy="952500"/>
              </a:xfrm>
              <a:prstGeom prst="rect">
                <a:avLst/>
              </a:prstGeom>
              <a:noFill/>
              <a:ln w="9525">
                <a:noFill/>
                <a:miter lim="800000"/>
                <a:headEnd/>
                <a:tailEnd/>
              </a:ln>
              <a:effectLst/>
            </p:spPr>
          </p:pic>
          <p:pic>
            <p:nvPicPr>
              <p:cNvPr id="12291" name="Picture 3"/>
              <p:cNvPicPr>
                <a:picLocks noChangeAspect="1" noChangeArrowheads="1"/>
              </p:cNvPicPr>
              <p:nvPr/>
            </p:nvPicPr>
            <p:blipFill>
              <a:blip r:embed="rId3"/>
              <a:srcRect/>
              <a:stretch>
                <a:fillRect/>
              </a:stretch>
            </p:blipFill>
            <p:spPr bwMode="auto">
              <a:xfrm>
                <a:off x="2071670" y="3500438"/>
                <a:ext cx="5424497" cy="476390"/>
              </a:xfrm>
              <a:prstGeom prst="rect">
                <a:avLst/>
              </a:prstGeom>
              <a:noFill/>
              <a:ln w="9525">
                <a:noFill/>
                <a:miter lim="800000"/>
                <a:headEnd/>
                <a:tailEnd/>
              </a:ln>
              <a:effectLst/>
            </p:spPr>
          </p:pic>
        </p:grpSp>
        <p:pic>
          <p:nvPicPr>
            <p:cNvPr id="12292" name="Picture 4"/>
            <p:cNvPicPr>
              <a:picLocks noChangeAspect="1" noChangeArrowheads="1"/>
            </p:cNvPicPr>
            <p:nvPr/>
          </p:nvPicPr>
          <p:blipFill>
            <a:blip r:embed="rId4"/>
            <a:srcRect/>
            <a:stretch>
              <a:fillRect/>
            </a:stretch>
          </p:blipFill>
          <p:spPr bwMode="auto">
            <a:xfrm>
              <a:off x="5572132" y="3286124"/>
              <a:ext cx="617680" cy="571504"/>
            </a:xfrm>
            <a:prstGeom prst="rect">
              <a:avLst/>
            </a:prstGeom>
            <a:noFill/>
            <a:ln w="9525">
              <a:noFill/>
              <a:miter lim="800000"/>
              <a:headEnd/>
              <a:tailEnd/>
            </a:ln>
            <a:effectLst/>
          </p:spPr>
        </p:pic>
        <p:pic>
          <p:nvPicPr>
            <p:cNvPr id="12294" name="Picture 6"/>
            <p:cNvPicPr>
              <a:picLocks noChangeAspect="1" noChangeArrowheads="1"/>
            </p:cNvPicPr>
            <p:nvPr/>
          </p:nvPicPr>
          <p:blipFill>
            <a:blip r:embed="rId5"/>
            <a:srcRect/>
            <a:stretch>
              <a:fillRect/>
            </a:stretch>
          </p:blipFill>
          <p:spPr bwMode="auto">
            <a:xfrm>
              <a:off x="7235117" y="3418745"/>
              <a:ext cx="551593" cy="296007"/>
            </a:xfrm>
            <a:prstGeom prst="rect">
              <a:avLst/>
            </a:prstGeom>
            <a:noFill/>
            <a:ln w="9525">
              <a:noFill/>
              <a:miter lim="800000"/>
              <a:headEnd/>
              <a:tailEnd/>
            </a:ln>
            <a:effectLst/>
          </p:spPr>
        </p:pic>
        <p:pic>
          <p:nvPicPr>
            <p:cNvPr id="12295" name="Picture 7"/>
            <p:cNvPicPr>
              <a:picLocks noChangeAspect="1" noChangeArrowheads="1"/>
            </p:cNvPicPr>
            <p:nvPr/>
          </p:nvPicPr>
          <p:blipFill>
            <a:blip r:embed="rId6" cstate="print"/>
            <a:srcRect/>
            <a:stretch>
              <a:fillRect/>
            </a:stretch>
          </p:blipFill>
          <p:spPr bwMode="auto">
            <a:xfrm>
              <a:off x="6427381" y="3286124"/>
              <a:ext cx="617680" cy="571504"/>
            </a:xfrm>
            <a:prstGeom prst="rect">
              <a:avLst/>
            </a:prstGeom>
            <a:noFill/>
            <a:ln w="9525">
              <a:noFill/>
              <a:miter lim="800000"/>
              <a:headEnd/>
              <a:tailEnd/>
            </a:ln>
            <a:effectLst/>
          </p:spPr>
        </p:pic>
      </p:grpSp>
      <p:grpSp>
        <p:nvGrpSpPr>
          <p:cNvPr id="18" name="组合 17"/>
          <p:cNvGrpSpPr/>
          <p:nvPr/>
        </p:nvGrpSpPr>
        <p:grpSpPr>
          <a:xfrm>
            <a:off x="928662" y="4000504"/>
            <a:ext cx="4076709" cy="993772"/>
            <a:chOff x="928662" y="4000504"/>
            <a:chExt cx="4076709" cy="993772"/>
          </a:xfrm>
        </p:grpSpPr>
        <p:pic>
          <p:nvPicPr>
            <p:cNvPr id="16" name="Picture 16" descr="images.jpg"/>
            <p:cNvPicPr>
              <a:picLocks noChangeAspect="1"/>
            </p:cNvPicPr>
            <p:nvPr/>
          </p:nvPicPr>
          <p:blipFill>
            <a:blip r:embed="rId7"/>
            <a:stretch>
              <a:fillRect/>
            </a:stretch>
          </p:blipFill>
          <p:spPr>
            <a:xfrm>
              <a:off x="928662" y="4000504"/>
              <a:ext cx="1034427" cy="993772"/>
            </a:xfrm>
            <a:prstGeom prst="rect">
              <a:avLst/>
            </a:prstGeom>
          </p:spPr>
        </p:pic>
        <p:pic>
          <p:nvPicPr>
            <p:cNvPr id="12298" name="Picture 10"/>
            <p:cNvPicPr>
              <a:picLocks noChangeAspect="1" noChangeArrowheads="1"/>
            </p:cNvPicPr>
            <p:nvPr/>
          </p:nvPicPr>
          <p:blipFill>
            <a:blip r:embed="rId8"/>
            <a:srcRect/>
            <a:stretch>
              <a:fillRect/>
            </a:stretch>
          </p:blipFill>
          <p:spPr bwMode="auto">
            <a:xfrm>
              <a:off x="2214546" y="4214818"/>
              <a:ext cx="2790825" cy="447675"/>
            </a:xfrm>
            <a:prstGeom prst="rect">
              <a:avLst/>
            </a:prstGeom>
            <a:noFill/>
            <a:ln w="9525">
              <a:noFill/>
              <a:miter lim="800000"/>
              <a:headEnd/>
              <a:tailEnd/>
            </a:ln>
            <a:effectLst/>
          </p:spPr>
        </p:pic>
      </p:grpSp>
      <p:pic>
        <p:nvPicPr>
          <p:cNvPr id="12289" name="Picture 1"/>
          <p:cNvPicPr>
            <a:picLocks noChangeAspect="1" noChangeArrowheads="1"/>
          </p:cNvPicPr>
          <p:nvPr/>
        </p:nvPicPr>
        <p:blipFill>
          <a:blip r:embed="rId9"/>
          <a:srcRect/>
          <a:stretch>
            <a:fillRect/>
          </a:stretch>
        </p:blipFill>
        <p:spPr bwMode="auto">
          <a:xfrm>
            <a:off x="2714612" y="5286388"/>
            <a:ext cx="3095625" cy="11811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Effect transition="in" filter="blinds(horizontal)">
                                      <p:cBhvr>
                                        <p:cTn id="7" dur="500"/>
                                        <p:tgtEl>
                                          <p:spTgt spid="5123">
                                            <p:txEl>
                                              <p:pRg st="1" end="1"/>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par>
                                <p:cTn id="12" presetID="3" presetClass="entr" presetSubtype="10"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blinds(horizontal)">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nodeType="clickEffect">
                                  <p:stCondLst>
                                    <p:cond delay="0"/>
                                  </p:stCondLst>
                                  <p:childTnLst>
                                    <p:set>
                                      <p:cBhvr>
                                        <p:cTn id="18" dur="1" fill="hold">
                                          <p:stCondLst>
                                            <p:cond delay="0"/>
                                          </p:stCondLst>
                                        </p:cTn>
                                        <p:tgtEl>
                                          <p:spTgt spid="5123">
                                            <p:txEl>
                                              <p:pRg st="6" end="6"/>
                                            </p:txEl>
                                          </p:spTgt>
                                        </p:tgtEl>
                                        <p:attrNameLst>
                                          <p:attrName>style.visibility</p:attrName>
                                        </p:attrNameLst>
                                      </p:cBhvr>
                                      <p:to>
                                        <p:strVal val="visible"/>
                                      </p:to>
                                    </p:set>
                                    <p:animEffect transition="in" filter="blinds(horizontal)">
                                      <p:cBhvr>
                                        <p:cTn id="19" dur="500"/>
                                        <p:tgtEl>
                                          <p:spTgt spid="5123">
                                            <p:txEl>
                                              <p:pRg st="6" end="6"/>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12289"/>
                                        </p:tgtEl>
                                        <p:attrNameLst>
                                          <p:attrName>style.visibility</p:attrName>
                                        </p:attrNameLst>
                                      </p:cBhvr>
                                      <p:to>
                                        <p:strVal val="visible"/>
                                      </p:to>
                                    </p:set>
                                    <p:animEffect transition="in" filter="blinds(horizontal)">
                                      <p:cBhvr>
                                        <p:cTn id="22" dur="500"/>
                                        <p:tgtEl>
                                          <p:spTgt spid="12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pPr eaLnBrk="1" hangingPunct="1"/>
            <a:r>
              <a:rPr lang="en-US" altLang="zh-CN" dirty="0" smtClean="0"/>
              <a:t>Correcting a Single Pinyin</a:t>
            </a:r>
            <a:endParaRPr lang="zh-CN" altLang="en-US" dirty="0" smtClean="0"/>
          </a:p>
        </p:txBody>
      </p:sp>
      <p:sp>
        <p:nvSpPr>
          <p:cNvPr id="9219" name="内容占位符 2"/>
          <p:cNvSpPr>
            <a:spLocks noGrp="1"/>
          </p:cNvSpPr>
          <p:nvPr>
            <p:ph idx="1"/>
          </p:nvPr>
        </p:nvSpPr>
        <p:spPr/>
        <p:txBody>
          <a:bodyPr/>
          <a:lstStyle/>
          <a:p>
            <a:r>
              <a:rPr lang="en-US" altLang="zh-CN" dirty="0" smtClean="0"/>
              <a:t>Pinyin dictionary </a:t>
            </a:r>
            <a:r>
              <a:rPr lang="en-US" altLang="zh-CN" i="1" dirty="0" smtClean="0"/>
              <a:t>D</a:t>
            </a:r>
            <a:r>
              <a:rPr lang="en-US" altLang="zh-CN" dirty="0" smtClean="0"/>
              <a:t>, an input Pinyin </a:t>
            </a:r>
            <a:r>
              <a:rPr lang="en-US" altLang="zh-CN" i="1" dirty="0" smtClean="0"/>
              <a:t>p</a:t>
            </a:r>
            <a:r>
              <a:rPr lang="en-US" altLang="zh-CN" dirty="0" smtClean="0"/>
              <a:t> that is not in </a:t>
            </a:r>
            <a:r>
              <a:rPr lang="en-US" altLang="zh-CN" i="1" dirty="0" smtClean="0"/>
              <a:t>D</a:t>
            </a:r>
          </a:p>
          <a:p>
            <a:pPr eaLnBrk="1" hangingPunct="1"/>
            <a:r>
              <a:rPr lang="en-US" altLang="zh-CN" dirty="0" smtClean="0"/>
              <a:t>Find a set of similar candidate </a:t>
            </a:r>
            <a:r>
              <a:rPr lang="en-US" altLang="zh-CN" dirty="0" err="1" smtClean="0"/>
              <a:t>Pinyins</a:t>
            </a:r>
            <a:r>
              <a:rPr lang="en-US" altLang="zh-CN" dirty="0" smtClean="0"/>
              <a:t> </a:t>
            </a:r>
            <a:endParaRPr lang="en-US" altLang="zh-CN" i="1" dirty="0" smtClean="0"/>
          </a:p>
          <a:p>
            <a:pPr lvl="1"/>
            <a:r>
              <a:rPr lang="en-US" altLang="zh-CN" dirty="0" smtClean="0"/>
              <a:t>Similarity measure: edit distance</a:t>
            </a:r>
          </a:p>
          <a:p>
            <a:pPr lvl="1" eaLnBrk="1" hangingPunct="1"/>
            <a:r>
              <a:rPr lang="en-US" altLang="zh-CN" dirty="0" smtClean="0"/>
              <a:t>Empirically keep top-</a:t>
            </a:r>
            <a:r>
              <a:rPr lang="en-US" altLang="zh-CN" i="1" dirty="0" smtClean="0"/>
              <a:t>3 </a:t>
            </a:r>
            <a:r>
              <a:rPr lang="en-US" altLang="zh-CN" dirty="0" smtClean="0"/>
              <a:t>candidate </a:t>
            </a:r>
            <a:r>
              <a:rPr lang="en-US" altLang="zh-CN" dirty="0" err="1" smtClean="0"/>
              <a:t>Pinyins</a:t>
            </a:r>
            <a:endParaRPr lang="zh-CN" altLang="en-US" dirty="0" smtClean="0"/>
          </a:p>
        </p:txBody>
      </p:sp>
      <p:sp>
        <p:nvSpPr>
          <p:cNvPr id="9220"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zh-CN" altLang="en-US"/>
          </a:p>
        </p:txBody>
      </p:sp>
      <p:sp>
        <p:nvSpPr>
          <p:cNvPr id="9226" name="Rectangle 1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sp>
        <p:nvSpPr>
          <p:cNvPr id="9227" name="Rectangle 11"/>
          <p:cNvSpPr>
            <a:spLocks noChangeArrowheads="1"/>
          </p:cNvSpPr>
          <p:nvPr/>
        </p:nvSpPr>
        <p:spPr bwMode="auto">
          <a:xfrm>
            <a:off x="0" y="609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smtClean="0">
              <a:ln>
                <a:noFill/>
              </a:ln>
              <a:solidFill>
                <a:schemeClr val="tx1"/>
              </a:solidFill>
              <a:effectLst/>
              <a:latin typeface="Arial" pitchFamily="34" charset="0"/>
              <a:ea typeface="宋体" pitchFamily="2" charset="-122"/>
            </a:endParaRPr>
          </a:p>
        </p:txBody>
      </p:sp>
      <p:sp>
        <p:nvSpPr>
          <p:cNvPr id="9229"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9231" name="Object 15"/>
          <p:cNvGraphicFramePr>
            <a:graphicFrameLocks noChangeAspect="1"/>
          </p:cNvGraphicFramePr>
          <p:nvPr/>
        </p:nvGraphicFramePr>
        <p:xfrm>
          <a:off x="6215074" y="2482844"/>
          <a:ext cx="883108" cy="374652"/>
        </p:xfrm>
        <a:graphic>
          <a:graphicData uri="http://schemas.openxmlformats.org/presentationml/2006/ole">
            <p:oleObj spid="_x0000_s9231" name="Equation" r:id="rId3" imgW="419040" imgH="177480" progId="">
              <p:embed/>
            </p:oleObj>
          </a:graphicData>
        </a:graphic>
      </p:graphicFrame>
      <p:sp>
        <p:nvSpPr>
          <p:cNvPr id="12" name="Can 9"/>
          <p:cNvSpPr>
            <a:spLocks noChangeArrowheads="1"/>
          </p:cNvSpPr>
          <p:nvPr/>
        </p:nvSpPr>
        <p:spPr bwMode="auto">
          <a:xfrm>
            <a:off x="2500298" y="4071942"/>
            <a:ext cx="2286016" cy="2071702"/>
          </a:xfrm>
          <a:prstGeom prst="can">
            <a:avLst>
              <a:gd name="adj" fmla="val 24995"/>
            </a:avLst>
          </a:prstGeom>
          <a:gradFill rotWithShape="1">
            <a:gsLst>
              <a:gs pos="0">
                <a:srgbClr val="EDEDED"/>
              </a:gs>
              <a:gs pos="64999">
                <a:srgbClr val="D0D0D0"/>
              </a:gs>
              <a:gs pos="100000">
                <a:srgbClr val="BCBCBC"/>
              </a:gs>
            </a:gsLst>
            <a:lin ang="5400000" scaled="1"/>
          </a:gradFill>
          <a:ln w="9525">
            <a:solidFill>
              <a:srgbClr val="000000"/>
            </a:solidFill>
            <a:round/>
            <a:headEnd/>
            <a:tailEnd/>
          </a:ln>
          <a:effectLst>
            <a:outerShdw dist="20000" dir="5400000" rotWithShape="0">
              <a:srgbClr val="808080">
                <a:alpha val="37999"/>
              </a:srgbClr>
            </a:outerShdw>
          </a:effectLst>
        </p:spPr>
        <p:txBody>
          <a:bodyPr/>
          <a:lstStyle/>
          <a:p>
            <a:pPr algn="ctr"/>
            <a:r>
              <a:rPr lang="en-US" b="1" dirty="0" smtClean="0">
                <a:solidFill>
                  <a:srgbClr val="000000"/>
                </a:solidFill>
              </a:rPr>
              <a:t>Pinyin Dictionary </a:t>
            </a:r>
            <a:r>
              <a:rPr lang="en-US" b="1" i="1" dirty="0" smtClean="0">
                <a:solidFill>
                  <a:srgbClr val="000000"/>
                </a:solidFill>
              </a:rPr>
              <a:t>D</a:t>
            </a:r>
          </a:p>
          <a:p>
            <a:pPr algn="ctr"/>
            <a:r>
              <a:rPr lang="en-US" sz="1600" dirty="0" smtClean="0">
                <a:solidFill>
                  <a:srgbClr val="000000"/>
                </a:solidFill>
              </a:rPr>
              <a:t>……</a:t>
            </a:r>
          </a:p>
          <a:p>
            <a:pPr algn="ctr"/>
            <a:r>
              <a:rPr lang="en-US" sz="1600" dirty="0" smtClean="0">
                <a:solidFill>
                  <a:srgbClr val="FF0000"/>
                </a:solidFill>
              </a:rPr>
              <a:t>shanghai</a:t>
            </a:r>
          </a:p>
          <a:p>
            <a:pPr algn="ctr"/>
            <a:r>
              <a:rPr lang="en-US" sz="1600" dirty="0" err="1" smtClean="0">
                <a:solidFill>
                  <a:srgbClr val="FF0000"/>
                </a:solidFill>
              </a:rPr>
              <a:t>canghai</a:t>
            </a:r>
            <a:endParaRPr lang="en-US" sz="1600" dirty="0" smtClean="0">
              <a:solidFill>
                <a:srgbClr val="FF0000"/>
              </a:solidFill>
            </a:endParaRPr>
          </a:p>
          <a:p>
            <a:pPr algn="ctr"/>
            <a:r>
              <a:rPr lang="en-US" sz="1600" dirty="0" err="1" smtClean="0">
                <a:solidFill>
                  <a:srgbClr val="FF0000"/>
                </a:solidFill>
              </a:rPr>
              <a:t>wanghuai</a:t>
            </a:r>
            <a:endParaRPr lang="en-US" sz="1600" dirty="0" smtClean="0">
              <a:solidFill>
                <a:srgbClr val="FF0000"/>
              </a:solidFill>
            </a:endParaRPr>
          </a:p>
          <a:p>
            <a:pPr algn="ctr"/>
            <a:r>
              <a:rPr lang="en-US" sz="1600" dirty="0" smtClean="0">
                <a:solidFill>
                  <a:srgbClr val="000000"/>
                </a:solidFill>
              </a:rPr>
              <a:t>……</a:t>
            </a:r>
          </a:p>
          <a:p>
            <a:pPr algn="ctr"/>
            <a:endParaRPr lang="en-US" sz="2000" dirty="0" smtClean="0">
              <a:solidFill>
                <a:srgbClr val="000000"/>
              </a:solidFill>
            </a:endParaRPr>
          </a:p>
          <a:p>
            <a:endParaRPr lang="en-US" b="1" dirty="0" smtClean="0">
              <a:solidFill>
                <a:srgbClr val="000000"/>
              </a:solidFill>
            </a:endParaRPr>
          </a:p>
        </p:txBody>
      </p:sp>
      <p:sp>
        <p:nvSpPr>
          <p:cNvPr id="13" name="TextBox 12"/>
          <p:cNvSpPr txBox="1"/>
          <p:nvPr/>
        </p:nvSpPr>
        <p:spPr>
          <a:xfrm>
            <a:off x="5143504" y="4929198"/>
            <a:ext cx="1643074" cy="369332"/>
          </a:xfrm>
          <a:prstGeom prst="rect">
            <a:avLst/>
          </a:prstGeom>
          <a:noFill/>
        </p:spPr>
        <p:txBody>
          <a:bodyPr wrap="square" rtlCol="0">
            <a:spAutoFit/>
          </a:bodyPr>
          <a:lstStyle/>
          <a:p>
            <a:r>
              <a:rPr lang="en-US" altLang="zh-CN" b="1" i="1" dirty="0" smtClean="0">
                <a:solidFill>
                  <a:srgbClr val="0070C0"/>
                </a:solidFill>
              </a:rPr>
              <a:t>p </a:t>
            </a:r>
            <a:r>
              <a:rPr lang="en-US" altLang="zh-CN" b="1" dirty="0" smtClean="0">
                <a:solidFill>
                  <a:srgbClr val="0070C0"/>
                </a:solidFill>
              </a:rPr>
              <a:t>= </a:t>
            </a:r>
            <a:r>
              <a:rPr lang="en-US" altLang="zh-CN" b="1" dirty="0" err="1" smtClean="0">
                <a:solidFill>
                  <a:srgbClr val="0070C0"/>
                </a:solidFill>
              </a:rPr>
              <a:t>sanghaai</a:t>
            </a:r>
            <a:endParaRPr lang="zh-CN" altLang="en-US" b="1" dirty="0">
              <a:solidFill>
                <a:srgbClr val="0070C0"/>
              </a:solidFill>
            </a:endParaRPr>
          </a:p>
        </p:txBody>
      </p:sp>
      <p:sp>
        <p:nvSpPr>
          <p:cNvPr id="14" name="矩形 13"/>
          <p:cNvSpPr/>
          <p:nvPr/>
        </p:nvSpPr>
        <p:spPr>
          <a:xfrm>
            <a:off x="3071802" y="5143512"/>
            <a:ext cx="1143008" cy="7858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4286248" y="5357826"/>
            <a:ext cx="347666" cy="369332"/>
          </a:xfrm>
          <a:prstGeom prst="rect">
            <a:avLst/>
          </a:prstGeom>
          <a:noFill/>
        </p:spPr>
        <p:txBody>
          <a:bodyPr wrap="square" rtlCol="0">
            <a:spAutoFit/>
          </a:bodyPr>
          <a:lstStyle/>
          <a:p>
            <a:r>
              <a:rPr lang="en-US" altLang="zh-CN" i="1" dirty="0" smtClean="0"/>
              <a:t>w</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linds(horizont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linds(horizontal)">
                                      <p:cBhvr>
                                        <p:cTn id="15" dur="500"/>
                                        <p:tgtEl>
                                          <p:spTgt spid="1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linds(horizontal)">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lvl="1"/>
            <a:r>
              <a:rPr lang="en-US" altLang="zh-CN" sz="5000" kern="1200" dirty="0">
                <a:solidFill>
                  <a:schemeClr val="tx2"/>
                </a:solidFill>
                <a:latin typeface="+mj-lt"/>
                <a:ea typeface="+mj-ea"/>
                <a:cs typeface="+mj-cs"/>
              </a:rPr>
              <a:t>Finding Similar </a:t>
            </a:r>
            <a:r>
              <a:rPr lang="en-US" altLang="zh-CN" sz="5000" kern="1200" dirty="0" err="1">
                <a:solidFill>
                  <a:schemeClr val="tx2"/>
                </a:solidFill>
                <a:latin typeface="+mj-lt"/>
                <a:ea typeface="+mj-ea"/>
                <a:cs typeface="+mj-cs"/>
              </a:rPr>
              <a:t>Pinyins</a:t>
            </a:r>
            <a:endParaRPr lang="zh-CN" altLang="en-US" sz="5000" kern="1200" dirty="0">
              <a:solidFill>
                <a:schemeClr val="tx2"/>
              </a:solidFill>
              <a:latin typeface="+mj-lt"/>
              <a:ea typeface="+mj-ea"/>
              <a:cs typeface="+mj-cs"/>
            </a:endParaRPr>
          </a:p>
        </p:txBody>
      </p:sp>
      <p:sp>
        <p:nvSpPr>
          <p:cNvPr id="3" name="内容占位符 2"/>
          <p:cNvSpPr>
            <a:spLocks noGrp="1"/>
          </p:cNvSpPr>
          <p:nvPr>
            <p:ph idx="1"/>
          </p:nvPr>
        </p:nvSpPr>
        <p:spPr/>
        <p:txBody>
          <a:bodyPr/>
          <a:lstStyle/>
          <a:p>
            <a:r>
              <a:rPr lang="en-US" altLang="zh-CN" dirty="0" smtClean="0"/>
              <a:t>Efficient similarity search</a:t>
            </a:r>
          </a:p>
          <a:p>
            <a:pPr lvl="1"/>
            <a:r>
              <a:rPr lang="en-US" altLang="zh-CN" dirty="0" smtClean="0"/>
              <a:t>State-of-the-art Index structure and search algorithm (</a:t>
            </a:r>
            <a:r>
              <a:rPr lang="en-US" altLang="zh-CN" dirty="0" err="1" smtClean="0"/>
              <a:t>Ji</a:t>
            </a:r>
            <a:r>
              <a:rPr lang="en-US" altLang="zh-CN" dirty="0" smtClean="0"/>
              <a:t> et al., 2009)</a:t>
            </a:r>
          </a:p>
          <a:p>
            <a:pPr lvl="1"/>
            <a:r>
              <a:rPr lang="en-US" altLang="zh-CN" b="1" dirty="0" err="1" smtClean="0"/>
              <a:t>woemng</a:t>
            </a:r>
            <a:r>
              <a:rPr lang="en-US" altLang="zh-CN" dirty="0" smtClean="0"/>
              <a:t> </a:t>
            </a:r>
            <a:r>
              <a:rPr lang="en-US" altLang="zh-CN" b="1" dirty="0" err="1" smtClean="0"/>
              <a:t>gounai</a:t>
            </a:r>
            <a:r>
              <a:rPr lang="en-US" altLang="zh-CN" dirty="0" smtClean="0"/>
              <a:t> le </a:t>
            </a:r>
            <a:r>
              <a:rPr lang="en-US" altLang="zh-CN" b="1" dirty="0" err="1" smtClean="0"/>
              <a:t>sanghaai</a:t>
            </a:r>
            <a:r>
              <a:rPr lang="en-US" altLang="zh-CN" dirty="0" smtClean="0"/>
              <a:t> </a:t>
            </a:r>
            <a:r>
              <a:rPr lang="en-US" altLang="zh-CN" b="1" dirty="0" err="1" smtClean="0"/>
              <a:t>shengchang</a:t>
            </a:r>
            <a:r>
              <a:rPr lang="en-US" altLang="zh-CN" dirty="0" smtClean="0"/>
              <a:t> de </a:t>
            </a:r>
            <a:r>
              <a:rPr lang="en-US" altLang="zh-CN" b="1" dirty="0" err="1" smtClean="0"/>
              <a:t>niulai</a:t>
            </a:r>
            <a:endParaRPr lang="zh-CN" altLang="en-US" b="1" dirty="0"/>
          </a:p>
        </p:txBody>
      </p:sp>
      <p:graphicFrame>
        <p:nvGraphicFramePr>
          <p:cNvPr id="5" name="内容占位符 3"/>
          <p:cNvGraphicFramePr>
            <a:graphicFrameLocks/>
          </p:cNvGraphicFramePr>
          <p:nvPr/>
        </p:nvGraphicFramePr>
        <p:xfrm>
          <a:off x="2000232" y="3889078"/>
          <a:ext cx="5214974" cy="2468880"/>
        </p:xfrm>
        <a:graphic>
          <a:graphicData uri="http://schemas.openxmlformats.org/drawingml/2006/table">
            <a:tbl>
              <a:tblPr firstRow="1" bandRow="1">
                <a:tableStyleId>{5C22544A-7EE6-4342-B048-85BDC9FD1C3A}</a:tableStyleId>
              </a:tblPr>
              <a:tblGrid>
                <a:gridCol w="1838066"/>
                <a:gridCol w="3376908"/>
              </a:tblGrid>
              <a:tr h="272763">
                <a:tc>
                  <a:txBody>
                    <a:bodyPr/>
                    <a:lstStyle/>
                    <a:p>
                      <a:pPr indent="144145" algn="ctr">
                        <a:spcAft>
                          <a:spcPts val="0"/>
                        </a:spcAft>
                      </a:pPr>
                      <a:r>
                        <a:rPr lang="en-US" sz="1800" kern="100" dirty="0"/>
                        <a:t>Input Pinyin</a:t>
                      </a:r>
                      <a:endParaRPr lang="zh-CN" sz="1800" kern="100" dirty="0">
                        <a:latin typeface="Times New Roman"/>
                        <a:ea typeface="Times New Roman"/>
                        <a:cs typeface="Times New Roman"/>
                      </a:endParaRPr>
                    </a:p>
                  </a:txBody>
                  <a:tcPr marL="68580" marR="68580" marT="0" marB="0"/>
                </a:tc>
                <a:tc>
                  <a:txBody>
                    <a:bodyPr/>
                    <a:lstStyle/>
                    <a:p>
                      <a:pPr indent="144145" algn="ctr">
                        <a:spcAft>
                          <a:spcPts val="0"/>
                        </a:spcAft>
                      </a:pPr>
                      <a:r>
                        <a:rPr lang="en-US" sz="1800" kern="100" dirty="0"/>
                        <a:t>Similar Candidate </a:t>
                      </a:r>
                      <a:r>
                        <a:rPr lang="en-US" sz="1800" kern="100" dirty="0" err="1"/>
                        <a:t>Pinyins</a:t>
                      </a:r>
                      <a:endParaRPr lang="zh-CN" sz="1800" kern="100" dirty="0">
                        <a:latin typeface="Times New Roman"/>
                        <a:ea typeface="Times New Roman"/>
                        <a:cs typeface="Times New Roman"/>
                      </a:endParaRPr>
                    </a:p>
                  </a:txBody>
                  <a:tcPr marL="68580" marR="68580" marT="0" marB="0"/>
                </a:tc>
              </a:tr>
              <a:tr h="136381">
                <a:tc>
                  <a:txBody>
                    <a:bodyPr/>
                    <a:lstStyle/>
                    <a:p>
                      <a:pPr indent="144145" algn="ctr">
                        <a:spcAft>
                          <a:spcPts val="0"/>
                        </a:spcAft>
                      </a:pPr>
                      <a:r>
                        <a:rPr lang="en-US" sz="1800" kern="100" dirty="0" err="1"/>
                        <a:t>woemng</a:t>
                      </a:r>
                      <a:endParaRPr lang="zh-CN" sz="1800" kern="100" dirty="0">
                        <a:latin typeface="Times New Roman"/>
                        <a:ea typeface="Times New Roman"/>
                        <a:cs typeface="Times New Roman"/>
                      </a:endParaRPr>
                    </a:p>
                  </a:txBody>
                  <a:tcPr marL="68580" marR="68580" marT="0" marB="0"/>
                </a:tc>
                <a:tc>
                  <a:txBody>
                    <a:bodyPr/>
                    <a:lstStyle/>
                    <a:p>
                      <a:pPr indent="144145" algn="ctr">
                        <a:spcAft>
                          <a:spcPts val="0"/>
                        </a:spcAft>
                      </a:pPr>
                      <a:r>
                        <a:rPr lang="en-US" sz="1800" u="sng" kern="100" dirty="0"/>
                        <a:t>women</a:t>
                      </a:r>
                      <a:r>
                        <a:rPr lang="en-US" sz="1800" kern="100" dirty="0"/>
                        <a:t>, </a:t>
                      </a:r>
                      <a:r>
                        <a:rPr lang="en-US" sz="1800" kern="100" dirty="0" err="1"/>
                        <a:t>weng</a:t>
                      </a:r>
                      <a:r>
                        <a:rPr lang="en-US" sz="1800" kern="100" dirty="0"/>
                        <a:t>, </a:t>
                      </a:r>
                      <a:r>
                        <a:rPr lang="en-US" sz="1800" kern="100" dirty="0" err="1"/>
                        <a:t>wodang</a:t>
                      </a:r>
                      <a:endParaRPr lang="zh-CN" sz="1800" kern="100" dirty="0">
                        <a:latin typeface="Times New Roman"/>
                        <a:ea typeface="Times New Roman"/>
                        <a:cs typeface="Times New Roman"/>
                      </a:endParaRPr>
                    </a:p>
                  </a:txBody>
                  <a:tcPr marL="68580" marR="68580" marT="0" marB="0"/>
                </a:tc>
              </a:tr>
              <a:tr h="136381">
                <a:tc>
                  <a:txBody>
                    <a:bodyPr/>
                    <a:lstStyle/>
                    <a:p>
                      <a:pPr indent="144145" algn="ctr">
                        <a:spcAft>
                          <a:spcPts val="0"/>
                        </a:spcAft>
                      </a:pPr>
                      <a:r>
                        <a:rPr lang="en-US" sz="1800" kern="100" dirty="0" err="1"/>
                        <a:t>gounai</a:t>
                      </a:r>
                      <a:endParaRPr lang="zh-CN" sz="1800" kern="100" dirty="0">
                        <a:latin typeface="Times New Roman"/>
                        <a:ea typeface="Times New Roman"/>
                        <a:cs typeface="Times New Roman"/>
                      </a:endParaRPr>
                    </a:p>
                  </a:txBody>
                  <a:tcPr marL="68580" marR="68580" marT="0" marB="0"/>
                </a:tc>
                <a:tc>
                  <a:txBody>
                    <a:bodyPr/>
                    <a:lstStyle/>
                    <a:p>
                      <a:pPr indent="144145" algn="ctr">
                        <a:spcAft>
                          <a:spcPts val="0"/>
                        </a:spcAft>
                      </a:pPr>
                      <a:r>
                        <a:rPr lang="en-US" sz="1800" u="sng" kern="100" dirty="0" err="1"/>
                        <a:t>goumai</a:t>
                      </a:r>
                      <a:r>
                        <a:rPr lang="en-US" sz="1800" kern="100" dirty="0"/>
                        <a:t>, </a:t>
                      </a:r>
                      <a:r>
                        <a:rPr lang="en-US" sz="1800" kern="100" dirty="0" err="1"/>
                        <a:t>dounai</a:t>
                      </a:r>
                      <a:r>
                        <a:rPr lang="en-US" sz="1800" kern="100" dirty="0"/>
                        <a:t>, </a:t>
                      </a:r>
                      <a:r>
                        <a:rPr lang="en-US" sz="1800" kern="100" dirty="0" err="1"/>
                        <a:t>guonei</a:t>
                      </a:r>
                      <a:endParaRPr lang="zh-CN" sz="1800" kern="100" dirty="0">
                        <a:latin typeface="Times New Roman"/>
                        <a:ea typeface="Times New Roman"/>
                        <a:cs typeface="Times New Roman"/>
                      </a:endParaRPr>
                    </a:p>
                  </a:txBody>
                  <a:tcPr marL="68580" marR="68580" marT="0" marB="0"/>
                </a:tc>
              </a:tr>
              <a:tr h="136381">
                <a:tc>
                  <a:txBody>
                    <a:bodyPr/>
                    <a:lstStyle/>
                    <a:p>
                      <a:pPr indent="144145" algn="ctr">
                        <a:spcAft>
                          <a:spcPts val="0"/>
                        </a:spcAft>
                      </a:pPr>
                      <a:r>
                        <a:rPr lang="en-US" sz="1800" kern="100"/>
                        <a:t>le</a:t>
                      </a:r>
                      <a:endParaRPr lang="zh-CN" sz="1800" kern="100">
                        <a:latin typeface="Times New Roman"/>
                        <a:ea typeface="Times New Roman"/>
                        <a:cs typeface="Times New Roman"/>
                      </a:endParaRPr>
                    </a:p>
                  </a:txBody>
                  <a:tcPr marL="68580" marR="68580" marT="0" marB="0"/>
                </a:tc>
                <a:tc>
                  <a:txBody>
                    <a:bodyPr/>
                    <a:lstStyle/>
                    <a:p>
                      <a:pPr indent="144145" algn="ctr">
                        <a:spcAft>
                          <a:spcPts val="0"/>
                        </a:spcAft>
                      </a:pPr>
                      <a:r>
                        <a:rPr lang="en-US" sz="1800" u="sng" kern="100" dirty="0"/>
                        <a:t>le</a:t>
                      </a:r>
                      <a:endParaRPr lang="zh-CN" sz="1800" kern="100" dirty="0">
                        <a:latin typeface="Times New Roman"/>
                        <a:ea typeface="Times New Roman"/>
                        <a:cs typeface="Times New Roman"/>
                      </a:endParaRPr>
                    </a:p>
                  </a:txBody>
                  <a:tcPr marL="68580" marR="68580" marT="0" marB="0"/>
                </a:tc>
              </a:tr>
              <a:tr h="272763">
                <a:tc>
                  <a:txBody>
                    <a:bodyPr/>
                    <a:lstStyle/>
                    <a:p>
                      <a:pPr indent="144145" algn="ctr">
                        <a:spcAft>
                          <a:spcPts val="0"/>
                        </a:spcAft>
                      </a:pPr>
                      <a:r>
                        <a:rPr lang="en-US" sz="1800" kern="100" dirty="0" err="1"/>
                        <a:t>sanghaai</a:t>
                      </a:r>
                      <a:endParaRPr lang="zh-CN" sz="1800" kern="100" dirty="0">
                        <a:latin typeface="Times New Roman"/>
                        <a:ea typeface="Times New Roman"/>
                        <a:cs typeface="Times New Roman"/>
                      </a:endParaRPr>
                    </a:p>
                  </a:txBody>
                  <a:tcPr marL="68580" marR="68580" marT="0" marB="0"/>
                </a:tc>
                <a:tc>
                  <a:txBody>
                    <a:bodyPr/>
                    <a:lstStyle/>
                    <a:p>
                      <a:pPr indent="144145" algn="ctr">
                        <a:spcAft>
                          <a:spcPts val="0"/>
                        </a:spcAft>
                      </a:pPr>
                      <a:r>
                        <a:rPr lang="en-US" sz="1800" u="sng" kern="100" dirty="0"/>
                        <a:t>shanghai</a:t>
                      </a:r>
                      <a:r>
                        <a:rPr lang="en-US" sz="1800" kern="100" dirty="0"/>
                        <a:t>, </a:t>
                      </a:r>
                      <a:r>
                        <a:rPr lang="en-US" sz="1800" kern="100" dirty="0" err="1"/>
                        <a:t>canghai</a:t>
                      </a:r>
                      <a:r>
                        <a:rPr lang="en-US" sz="1800" kern="100" dirty="0"/>
                        <a:t>, </a:t>
                      </a:r>
                      <a:r>
                        <a:rPr lang="en-US" sz="1800" kern="100" dirty="0" err="1"/>
                        <a:t>wanghuai</a:t>
                      </a:r>
                      <a:endParaRPr lang="zh-CN" sz="1800" kern="100" dirty="0">
                        <a:latin typeface="Times New Roman"/>
                        <a:ea typeface="Times New Roman"/>
                        <a:cs typeface="Times New Roman"/>
                      </a:endParaRPr>
                    </a:p>
                  </a:txBody>
                  <a:tcPr marL="68580" marR="68580" marT="0" marB="0"/>
                </a:tc>
              </a:tr>
              <a:tr h="272763">
                <a:tc>
                  <a:txBody>
                    <a:bodyPr/>
                    <a:lstStyle/>
                    <a:p>
                      <a:pPr indent="144145" algn="ctr">
                        <a:spcAft>
                          <a:spcPts val="0"/>
                        </a:spcAft>
                      </a:pPr>
                      <a:r>
                        <a:rPr lang="en-US" sz="1800" kern="100"/>
                        <a:t>shengchang</a:t>
                      </a:r>
                      <a:endParaRPr lang="zh-CN" sz="1800" kern="100">
                        <a:latin typeface="Times New Roman"/>
                        <a:ea typeface="Times New Roman"/>
                        <a:cs typeface="Times New Roman"/>
                      </a:endParaRPr>
                    </a:p>
                  </a:txBody>
                  <a:tcPr marL="68580" marR="68580" marT="0" marB="0"/>
                </a:tc>
                <a:tc>
                  <a:txBody>
                    <a:bodyPr/>
                    <a:lstStyle/>
                    <a:p>
                      <a:pPr indent="144145" algn="ctr">
                        <a:spcAft>
                          <a:spcPts val="0"/>
                        </a:spcAft>
                      </a:pPr>
                      <a:r>
                        <a:rPr lang="en-US" sz="1800" u="sng" kern="100" dirty="0" err="1"/>
                        <a:t>shengchan</a:t>
                      </a:r>
                      <a:r>
                        <a:rPr lang="en-US" sz="1800" kern="100" dirty="0"/>
                        <a:t>, </a:t>
                      </a:r>
                      <a:r>
                        <a:rPr lang="en-US" sz="1800" kern="100" dirty="0" err="1"/>
                        <a:t>zhengchang</a:t>
                      </a:r>
                      <a:r>
                        <a:rPr lang="en-US" sz="1800" kern="100" dirty="0"/>
                        <a:t>,</a:t>
                      </a:r>
                      <a:endParaRPr lang="zh-CN" sz="1800" kern="100" dirty="0"/>
                    </a:p>
                    <a:p>
                      <a:pPr indent="144145" algn="ctr">
                        <a:spcAft>
                          <a:spcPts val="0"/>
                        </a:spcAft>
                      </a:pPr>
                      <a:r>
                        <a:rPr lang="en-US" sz="1800" kern="100" dirty="0" err="1"/>
                        <a:t>shangchang</a:t>
                      </a:r>
                      <a:endParaRPr lang="zh-CN" sz="1800" kern="100" dirty="0">
                        <a:latin typeface="Times New Roman"/>
                        <a:ea typeface="Times New Roman"/>
                        <a:cs typeface="Times New Roman"/>
                      </a:endParaRPr>
                    </a:p>
                  </a:txBody>
                  <a:tcPr marL="68580" marR="68580" marT="0" marB="0"/>
                </a:tc>
              </a:tr>
              <a:tr h="136381">
                <a:tc>
                  <a:txBody>
                    <a:bodyPr/>
                    <a:lstStyle/>
                    <a:p>
                      <a:pPr indent="144145" algn="ctr">
                        <a:spcAft>
                          <a:spcPts val="0"/>
                        </a:spcAft>
                      </a:pPr>
                      <a:r>
                        <a:rPr lang="en-US" sz="1800" kern="100"/>
                        <a:t>de</a:t>
                      </a:r>
                      <a:endParaRPr lang="zh-CN" sz="1800" kern="100">
                        <a:latin typeface="Times New Roman"/>
                        <a:ea typeface="Times New Roman"/>
                        <a:cs typeface="Times New Roman"/>
                      </a:endParaRPr>
                    </a:p>
                  </a:txBody>
                  <a:tcPr marL="68580" marR="68580" marT="0" marB="0"/>
                </a:tc>
                <a:tc>
                  <a:txBody>
                    <a:bodyPr/>
                    <a:lstStyle/>
                    <a:p>
                      <a:pPr indent="144145" algn="ctr">
                        <a:spcAft>
                          <a:spcPts val="0"/>
                        </a:spcAft>
                      </a:pPr>
                      <a:r>
                        <a:rPr lang="en-US" sz="1800" u="sng" kern="100" dirty="0"/>
                        <a:t>de</a:t>
                      </a:r>
                      <a:endParaRPr lang="zh-CN" sz="1800" kern="100" dirty="0">
                        <a:latin typeface="Times New Roman"/>
                        <a:ea typeface="Times New Roman"/>
                        <a:cs typeface="Times New Roman"/>
                      </a:endParaRPr>
                    </a:p>
                  </a:txBody>
                  <a:tcPr marL="68580" marR="68580" marT="0" marB="0"/>
                </a:tc>
              </a:tr>
              <a:tr h="136381">
                <a:tc>
                  <a:txBody>
                    <a:bodyPr/>
                    <a:lstStyle/>
                    <a:p>
                      <a:pPr indent="144145" algn="ctr">
                        <a:spcAft>
                          <a:spcPts val="0"/>
                        </a:spcAft>
                      </a:pPr>
                      <a:r>
                        <a:rPr lang="en-US" sz="1800" kern="100"/>
                        <a:t>niulai</a:t>
                      </a:r>
                      <a:endParaRPr lang="zh-CN" sz="1800" kern="100">
                        <a:latin typeface="Times New Roman"/>
                        <a:ea typeface="Times New Roman"/>
                        <a:cs typeface="Times New Roman"/>
                      </a:endParaRPr>
                    </a:p>
                  </a:txBody>
                  <a:tcPr marL="68580" marR="68580" marT="0" marB="0"/>
                </a:tc>
                <a:tc>
                  <a:txBody>
                    <a:bodyPr/>
                    <a:lstStyle/>
                    <a:p>
                      <a:pPr indent="144145" algn="ctr">
                        <a:spcAft>
                          <a:spcPts val="0"/>
                        </a:spcAft>
                      </a:pPr>
                      <a:r>
                        <a:rPr lang="en-US" sz="1800" u="sng" kern="100" dirty="0" err="1"/>
                        <a:t>niunai</a:t>
                      </a:r>
                      <a:r>
                        <a:rPr lang="en-US" sz="1800" kern="100" dirty="0"/>
                        <a:t>, </a:t>
                      </a:r>
                      <a:r>
                        <a:rPr lang="en-US" sz="1800" kern="100" dirty="0" err="1"/>
                        <a:t>niupai</a:t>
                      </a:r>
                      <a:r>
                        <a:rPr lang="en-US" sz="1800" kern="100" dirty="0"/>
                        <a:t>, </a:t>
                      </a:r>
                      <a:r>
                        <a:rPr lang="en-US" sz="1800" kern="100" dirty="0" err="1"/>
                        <a:t>niuli</a:t>
                      </a:r>
                      <a:endParaRPr lang="zh-CN" sz="1800" kern="100" dirty="0">
                        <a:latin typeface="Times New Roman"/>
                        <a:ea typeface="Times New Roman"/>
                        <a:cs typeface="Times New Roman"/>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lvl="1"/>
            <a:r>
              <a:rPr lang="en-US" altLang="zh-CN" sz="5000" kern="1200" dirty="0">
                <a:solidFill>
                  <a:schemeClr val="tx2"/>
                </a:solidFill>
                <a:latin typeface="+mj-lt"/>
                <a:ea typeface="+mj-ea"/>
                <a:cs typeface="+mj-cs"/>
              </a:rPr>
              <a:t>Ranking Similar </a:t>
            </a:r>
            <a:r>
              <a:rPr lang="en-US" altLang="zh-CN" sz="5000" kern="1200" dirty="0" err="1">
                <a:solidFill>
                  <a:schemeClr val="tx2"/>
                </a:solidFill>
                <a:latin typeface="+mj-lt"/>
                <a:ea typeface="+mj-ea"/>
                <a:cs typeface="+mj-cs"/>
              </a:rPr>
              <a:t>Pinyins</a:t>
            </a:r>
            <a:endParaRPr lang="zh-CN" altLang="en-US" sz="5000" kern="1200" dirty="0">
              <a:solidFill>
                <a:schemeClr val="tx2"/>
              </a:solidFill>
              <a:latin typeface="+mj-lt"/>
              <a:ea typeface="+mj-ea"/>
              <a:cs typeface="+mj-cs"/>
            </a:endParaRPr>
          </a:p>
        </p:txBody>
      </p:sp>
      <p:sp>
        <p:nvSpPr>
          <p:cNvPr id="3" name="内容占位符 2"/>
          <p:cNvSpPr>
            <a:spLocks noGrp="1"/>
          </p:cNvSpPr>
          <p:nvPr>
            <p:ph idx="1"/>
          </p:nvPr>
        </p:nvSpPr>
        <p:spPr>
          <a:xfrm>
            <a:off x="457200" y="2000240"/>
            <a:ext cx="8229600" cy="4389120"/>
          </a:xfrm>
        </p:spPr>
        <p:txBody>
          <a:bodyPr>
            <a:normAutofit lnSpcReduction="10000"/>
          </a:bodyPr>
          <a:lstStyle/>
          <a:p>
            <a:pPr marL="342900" lvl="1" indent="-342900">
              <a:buFont typeface="Arial" charset="0"/>
              <a:buChar char="•"/>
            </a:pPr>
            <a:r>
              <a:rPr lang="en-US" altLang="zh-CN" dirty="0" smtClean="0"/>
              <a:t>Given a mistyped Pinyin </a:t>
            </a:r>
            <a:r>
              <a:rPr lang="en-US" altLang="zh-CN" i="1" dirty="0" smtClean="0"/>
              <a:t>p</a:t>
            </a:r>
            <a:r>
              <a:rPr lang="en-US" altLang="zh-CN" dirty="0" smtClean="0"/>
              <a:t>, rank candidate </a:t>
            </a:r>
            <a:r>
              <a:rPr lang="en-US" altLang="zh-CN" i="1" dirty="0" smtClean="0"/>
              <a:t>p’ </a:t>
            </a:r>
            <a:r>
              <a:rPr lang="en-US" altLang="zh-CN" dirty="0" smtClean="0"/>
              <a:t>using </a:t>
            </a:r>
            <a:r>
              <a:rPr lang="en-US" altLang="zh-CN" i="1" dirty="0" smtClean="0"/>
              <a:t>Pr(</a:t>
            </a:r>
            <a:r>
              <a:rPr lang="en-US" altLang="zh-CN" i="1" dirty="0" err="1" smtClean="0"/>
              <a:t>p’</a:t>
            </a:r>
            <a:r>
              <a:rPr lang="en-US" altLang="zh-CN" dirty="0" err="1" smtClean="0"/>
              <a:t>|</a:t>
            </a:r>
            <a:r>
              <a:rPr lang="en-US" altLang="zh-CN" i="1" dirty="0" err="1" smtClean="0"/>
              <a:t>p</a:t>
            </a:r>
            <a:r>
              <a:rPr lang="en-US" altLang="zh-CN" i="1" dirty="0" smtClean="0"/>
              <a:t>)</a:t>
            </a:r>
          </a:p>
          <a:p>
            <a:pPr lvl="1"/>
            <a:r>
              <a:rPr lang="en-US" altLang="zh-CN" dirty="0" smtClean="0"/>
              <a:t>Noisy channel error model</a:t>
            </a:r>
          </a:p>
          <a:p>
            <a:pPr lvl="1"/>
            <a:endParaRPr lang="en-US" altLang="zh-CN" dirty="0" smtClean="0"/>
          </a:p>
          <a:p>
            <a:pPr lvl="1"/>
            <a:endParaRPr lang="en-US" altLang="zh-CN" dirty="0" smtClean="0"/>
          </a:p>
          <a:p>
            <a:pPr lvl="1"/>
            <a:endParaRPr lang="en-US" altLang="zh-CN" dirty="0" smtClean="0"/>
          </a:p>
          <a:p>
            <a:pPr lvl="1"/>
            <a:endParaRPr lang="en-US" altLang="zh-CN" dirty="0" smtClean="0"/>
          </a:p>
          <a:p>
            <a:pPr lvl="1"/>
            <a:endParaRPr lang="en-US" altLang="zh-CN" dirty="0" smtClean="0"/>
          </a:p>
          <a:p>
            <a:pPr lvl="1"/>
            <a:endParaRPr lang="en-US" altLang="zh-CN" dirty="0" smtClean="0"/>
          </a:p>
          <a:p>
            <a:pPr lvl="1"/>
            <a:r>
              <a:rPr lang="en-US" altLang="zh-CN" dirty="0" smtClean="0"/>
              <a:t>Estimate conditional probability</a:t>
            </a:r>
            <a:endParaRPr lang="en-US" sz="2400" i="1" dirty="0" smtClean="0"/>
          </a:p>
          <a:p>
            <a:pPr lvl="1">
              <a:buNone/>
            </a:pPr>
            <a:r>
              <a:rPr lang="en-US" sz="2400" i="1" dirty="0" smtClean="0"/>
              <a:t>        Pr(</a:t>
            </a:r>
            <a:r>
              <a:rPr lang="en-US" sz="2400" i="1" dirty="0" err="1" smtClean="0"/>
              <a:t>sanghaai</a:t>
            </a:r>
            <a:r>
              <a:rPr lang="en-US" sz="2400" dirty="0" err="1" smtClean="0"/>
              <a:t>|</a:t>
            </a:r>
            <a:r>
              <a:rPr lang="en-US" sz="2400" i="1" dirty="0" err="1" smtClean="0"/>
              <a:t>shanghai</a:t>
            </a:r>
            <a:r>
              <a:rPr lang="en-US" sz="2400" i="1" dirty="0" smtClean="0"/>
              <a:t>) = Pr(</a:t>
            </a:r>
            <a:r>
              <a:rPr lang="en-US" sz="2400" dirty="0" smtClean="0"/>
              <a:t>‘h’-&gt;‘~’</a:t>
            </a:r>
            <a:r>
              <a:rPr lang="en-US" sz="2400" i="1" dirty="0" smtClean="0"/>
              <a:t>)Pr(</a:t>
            </a:r>
            <a:r>
              <a:rPr lang="en-US" sz="2400" dirty="0" smtClean="0"/>
              <a:t>‘~’-&gt;‘a’</a:t>
            </a:r>
            <a:r>
              <a:rPr lang="en-US" sz="2400" i="1" dirty="0" smtClean="0"/>
              <a:t>)</a:t>
            </a:r>
            <a:endParaRPr lang="en-US" altLang="zh-CN" dirty="0" smtClean="0"/>
          </a:p>
        </p:txBody>
      </p:sp>
      <p:graphicFrame>
        <p:nvGraphicFramePr>
          <p:cNvPr id="34818" name="Object 2"/>
          <p:cNvGraphicFramePr>
            <a:graphicFrameLocks noChangeAspect="1"/>
          </p:cNvGraphicFramePr>
          <p:nvPr/>
        </p:nvGraphicFramePr>
        <p:xfrm>
          <a:off x="2144850" y="2786058"/>
          <a:ext cx="4070224" cy="566740"/>
        </p:xfrm>
        <a:graphic>
          <a:graphicData uri="http://schemas.openxmlformats.org/presentationml/2006/ole">
            <p:oleObj spid="_x0000_s34818" name="Equation" r:id="rId3" imgW="3009600" imgH="419040" progId="">
              <p:embed/>
            </p:oleObj>
          </a:graphicData>
        </a:graphic>
      </p:graphicFrame>
      <p:graphicFrame>
        <p:nvGraphicFramePr>
          <p:cNvPr id="34819" name="Object 3"/>
          <p:cNvGraphicFramePr>
            <a:graphicFrameLocks noChangeAspect="1"/>
          </p:cNvGraphicFramePr>
          <p:nvPr/>
        </p:nvGraphicFramePr>
        <p:xfrm>
          <a:off x="5429256" y="5182293"/>
          <a:ext cx="2071702" cy="532723"/>
        </p:xfrm>
        <a:graphic>
          <a:graphicData uri="http://schemas.openxmlformats.org/presentationml/2006/ole">
            <p:oleObj spid="_x0000_s34819" name="Equation" r:id="rId4" imgW="1333440" imgH="342720" progId="">
              <p:embed/>
            </p:oleObj>
          </a:graphicData>
        </a:graphic>
      </p:graphicFrame>
      <p:sp>
        <p:nvSpPr>
          <p:cNvPr id="7" name="TextBox 6"/>
          <p:cNvSpPr txBox="1"/>
          <p:nvPr/>
        </p:nvSpPr>
        <p:spPr>
          <a:xfrm>
            <a:off x="2857520" y="3929066"/>
            <a:ext cx="1643074" cy="369332"/>
          </a:xfrm>
          <a:prstGeom prst="rect">
            <a:avLst/>
          </a:prstGeom>
          <a:noFill/>
        </p:spPr>
        <p:txBody>
          <a:bodyPr wrap="square" rtlCol="0">
            <a:spAutoFit/>
          </a:bodyPr>
          <a:lstStyle/>
          <a:p>
            <a:r>
              <a:rPr lang="en-US" altLang="zh-CN" b="1" i="1" dirty="0" smtClean="0">
                <a:solidFill>
                  <a:srgbClr val="FF0000"/>
                </a:solidFill>
              </a:rPr>
              <a:t>p’ </a:t>
            </a:r>
            <a:r>
              <a:rPr lang="en-US" altLang="zh-CN" b="1" dirty="0" smtClean="0">
                <a:solidFill>
                  <a:srgbClr val="FF0000"/>
                </a:solidFill>
              </a:rPr>
              <a:t>= shanghai</a:t>
            </a:r>
            <a:endParaRPr lang="zh-CN" altLang="en-US" b="1" dirty="0">
              <a:solidFill>
                <a:srgbClr val="FF0000"/>
              </a:solidFill>
            </a:endParaRPr>
          </a:p>
        </p:txBody>
      </p:sp>
      <p:sp>
        <p:nvSpPr>
          <p:cNvPr id="8" name="流程图: 资料带 7"/>
          <p:cNvSpPr/>
          <p:nvPr/>
        </p:nvSpPr>
        <p:spPr>
          <a:xfrm>
            <a:off x="5000660" y="3643314"/>
            <a:ext cx="1643074" cy="1000132"/>
          </a:xfrm>
          <a:prstGeom prst="flowChartPunchedTap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smtClean="0">
                <a:solidFill>
                  <a:srgbClr val="000000"/>
                </a:solidFill>
                <a:latin typeface="Arial" charset="0"/>
                <a:ea typeface="宋体" pitchFamily="2" charset="-122"/>
              </a:rPr>
              <a:t>Noisy channel model</a:t>
            </a:r>
            <a:endParaRPr lang="zh-CN" altLang="en-US" sz="1600" b="1" dirty="0" smtClean="0">
              <a:solidFill>
                <a:srgbClr val="000000"/>
              </a:solidFill>
              <a:latin typeface="Arial" charset="0"/>
              <a:ea typeface="宋体" pitchFamily="2" charset="-122"/>
            </a:endParaRPr>
          </a:p>
        </p:txBody>
      </p:sp>
      <p:sp>
        <p:nvSpPr>
          <p:cNvPr id="6" name="Can 9"/>
          <p:cNvSpPr>
            <a:spLocks noChangeArrowheads="1"/>
          </p:cNvSpPr>
          <p:nvPr/>
        </p:nvSpPr>
        <p:spPr bwMode="auto">
          <a:xfrm>
            <a:off x="500066" y="3214686"/>
            <a:ext cx="2286016" cy="2000264"/>
          </a:xfrm>
          <a:prstGeom prst="can">
            <a:avLst>
              <a:gd name="adj" fmla="val 24995"/>
            </a:avLst>
          </a:prstGeom>
          <a:gradFill rotWithShape="1">
            <a:gsLst>
              <a:gs pos="0">
                <a:srgbClr val="EDEDED"/>
              </a:gs>
              <a:gs pos="64999">
                <a:srgbClr val="D0D0D0"/>
              </a:gs>
              <a:gs pos="100000">
                <a:srgbClr val="BCBCBC"/>
              </a:gs>
            </a:gsLst>
            <a:lin ang="5400000" scaled="1"/>
          </a:gradFill>
          <a:ln w="9525">
            <a:solidFill>
              <a:srgbClr val="000000"/>
            </a:solidFill>
            <a:round/>
            <a:headEnd/>
            <a:tailEnd/>
          </a:ln>
          <a:effectLst>
            <a:outerShdw dist="20000" dir="5400000" rotWithShape="0">
              <a:srgbClr val="808080">
                <a:alpha val="37999"/>
              </a:srgbClr>
            </a:outerShdw>
          </a:effectLst>
        </p:spPr>
        <p:txBody>
          <a:bodyPr/>
          <a:lstStyle/>
          <a:p>
            <a:pPr algn="ctr"/>
            <a:r>
              <a:rPr lang="en-US" b="1" dirty="0" smtClean="0">
                <a:solidFill>
                  <a:srgbClr val="000000"/>
                </a:solidFill>
              </a:rPr>
              <a:t>Pinyin Dictionary </a:t>
            </a:r>
            <a:r>
              <a:rPr lang="en-US" b="1" i="1" dirty="0" smtClean="0">
                <a:solidFill>
                  <a:srgbClr val="000000"/>
                </a:solidFill>
              </a:rPr>
              <a:t>D</a:t>
            </a:r>
          </a:p>
          <a:p>
            <a:pPr algn="ctr"/>
            <a:r>
              <a:rPr lang="en-US" sz="1600" dirty="0" smtClean="0">
                <a:solidFill>
                  <a:srgbClr val="000000"/>
                </a:solidFill>
              </a:rPr>
              <a:t>……</a:t>
            </a:r>
          </a:p>
          <a:p>
            <a:pPr algn="ctr"/>
            <a:r>
              <a:rPr lang="en-US" sz="1600" dirty="0" smtClean="0">
                <a:solidFill>
                  <a:srgbClr val="FF0000"/>
                </a:solidFill>
              </a:rPr>
              <a:t>shanghai</a:t>
            </a:r>
          </a:p>
          <a:p>
            <a:pPr algn="ctr"/>
            <a:r>
              <a:rPr lang="en-US" sz="1600" dirty="0" err="1" smtClean="0"/>
              <a:t>canghai</a:t>
            </a:r>
            <a:endParaRPr lang="en-US" sz="1600" dirty="0" smtClean="0"/>
          </a:p>
          <a:p>
            <a:pPr algn="ctr"/>
            <a:r>
              <a:rPr lang="en-US" sz="1600" dirty="0" err="1" smtClean="0"/>
              <a:t>wanghuai</a:t>
            </a:r>
            <a:endParaRPr lang="en-US" sz="1600" dirty="0" smtClean="0"/>
          </a:p>
          <a:p>
            <a:pPr algn="ctr"/>
            <a:r>
              <a:rPr lang="en-US" sz="1600" dirty="0" smtClean="0">
                <a:solidFill>
                  <a:srgbClr val="000000"/>
                </a:solidFill>
              </a:rPr>
              <a:t>……</a:t>
            </a:r>
          </a:p>
          <a:p>
            <a:pPr algn="ctr"/>
            <a:endParaRPr lang="en-US" sz="2000" dirty="0" smtClean="0">
              <a:solidFill>
                <a:srgbClr val="000000"/>
              </a:solidFill>
            </a:endParaRPr>
          </a:p>
          <a:p>
            <a:endParaRPr lang="en-US" b="1" dirty="0" smtClean="0">
              <a:solidFill>
                <a:srgbClr val="000000"/>
              </a:solidFill>
            </a:endParaRPr>
          </a:p>
        </p:txBody>
      </p:sp>
      <p:sp>
        <p:nvSpPr>
          <p:cNvPr id="9" name="右箭头 8"/>
          <p:cNvSpPr/>
          <p:nvPr/>
        </p:nvSpPr>
        <p:spPr>
          <a:xfrm>
            <a:off x="4429124" y="4000504"/>
            <a:ext cx="500066" cy="214314"/>
          </a:xfrm>
          <a:prstGeom prst="rightArrow">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右箭头 9"/>
          <p:cNvSpPr/>
          <p:nvPr/>
        </p:nvSpPr>
        <p:spPr>
          <a:xfrm>
            <a:off x="6715172" y="4000504"/>
            <a:ext cx="500066" cy="214314"/>
          </a:xfrm>
          <a:prstGeom prst="rightArrow">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7286644" y="3929066"/>
            <a:ext cx="1643074" cy="369332"/>
          </a:xfrm>
          <a:prstGeom prst="rect">
            <a:avLst/>
          </a:prstGeom>
          <a:noFill/>
        </p:spPr>
        <p:txBody>
          <a:bodyPr wrap="square" rtlCol="0">
            <a:spAutoFit/>
          </a:bodyPr>
          <a:lstStyle/>
          <a:p>
            <a:r>
              <a:rPr lang="en-US" altLang="zh-CN" b="1" i="1" dirty="0" smtClean="0">
                <a:solidFill>
                  <a:srgbClr val="0070C0"/>
                </a:solidFill>
              </a:rPr>
              <a:t>p </a:t>
            </a:r>
            <a:r>
              <a:rPr lang="en-US" altLang="zh-CN" b="1" dirty="0" smtClean="0">
                <a:solidFill>
                  <a:srgbClr val="0070C0"/>
                </a:solidFill>
              </a:rPr>
              <a:t>= </a:t>
            </a:r>
            <a:r>
              <a:rPr lang="en-US" altLang="zh-CN" b="1" dirty="0" err="1" smtClean="0">
                <a:solidFill>
                  <a:srgbClr val="0070C0"/>
                </a:solidFill>
              </a:rPr>
              <a:t>sanghaai</a:t>
            </a:r>
            <a:endParaRPr lang="zh-CN" altLang="en-US" b="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linds(horizont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linds(horizontal)">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blinds(horizontal)">
                                      <p:cBhvr>
                                        <p:cTn id="33" dur="500"/>
                                        <p:tgtEl>
                                          <p:spTgt spid="3">
                                            <p:txEl>
                                              <p:pRg st="8" end="8"/>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blinds(horizontal)">
                                      <p:cBhvr>
                                        <p:cTn id="36" dur="500"/>
                                        <p:tgtEl>
                                          <p:spTgt spid="3">
                                            <p:txEl>
                                              <p:pRg st="9" end="9"/>
                                            </p:txEl>
                                          </p:spTgt>
                                        </p:tgtEl>
                                      </p:cBhvr>
                                    </p:animEffect>
                                  </p:childTnLst>
                                </p:cTn>
                              </p:par>
                              <p:par>
                                <p:cTn id="37" presetID="3" presetClass="entr" presetSubtype="10" fill="hold" nodeType="withEffect">
                                  <p:stCondLst>
                                    <p:cond delay="0"/>
                                  </p:stCondLst>
                                  <p:childTnLst>
                                    <p:set>
                                      <p:cBhvr>
                                        <p:cTn id="38" dur="1" fill="hold">
                                          <p:stCondLst>
                                            <p:cond delay="0"/>
                                          </p:stCondLst>
                                        </p:cTn>
                                        <p:tgtEl>
                                          <p:spTgt spid="34819"/>
                                        </p:tgtEl>
                                        <p:attrNameLst>
                                          <p:attrName>style.visibility</p:attrName>
                                        </p:attrNameLst>
                                      </p:cBhvr>
                                      <p:to>
                                        <p:strVal val="visible"/>
                                      </p:to>
                                    </p:set>
                                    <p:animEffect transition="in" filter="blinds(horizontal)">
                                      <p:cBhvr>
                                        <p:cTn id="39" dur="500"/>
                                        <p:tgtEl>
                                          <p:spTgt spid="34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6" grpId="0" animBg="1"/>
      <p:bldP spid="9" grpId="0" animBg="1"/>
      <p:bldP spid="10"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lvl="1"/>
            <a:r>
              <a:rPr lang="en-US" altLang="zh-CN" sz="3600" kern="1200" dirty="0">
                <a:solidFill>
                  <a:schemeClr val="tx2"/>
                </a:solidFill>
                <a:latin typeface="+mj-lt"/>
                <a:ea typeface="+mj-ea"/>
                <a:cs typeface="+mj-cs"/>
              </a:rPr>
              <a:t>Pinyin-to-Chinese Conversion without Typos</a:t>
            </a:r>
            <a:endParaRPr lang="zh-CN" altLang="en-US" sz="3600" kern="1200" dirty="0">
              <a:solidFill>
                <a:schemeClr val="tx2"/>
              </a:solidFill>
              <a:latin typeface="+mj-lt"/>
              <a:ea typeface="+mj-ea"/>
              <a:cs typeface="+mj-cs"/>
            </a:endParaRPr>
          </a:p>
        </p:txBody>
      </p:sp>
      <p:sp>
        <p:nvSpPr>
          <p:cNvPr id="3" name="内容占位符 2"/>
          <p:cNvSpPr>
            <a:spLocks noGrp="1"/>
          </p:cNvSpPr>
          <p:nvPr>
            <p:ph idx="1"/>
          </p:nvPr>
        </p:nvSpPr>
        <p:spPr/>
        <p:txBody>
          <a:bodyPr>
            <a:normAutofit/>
          </a:bodyPr>
          <a:lstStyle/>
          <a:p>
            <a:r>
              <a:rPr lang="en-US" altLang="zh-CN" dirty="0" smtClean="0"/>
              <a:t>Convert a Pinyin sequence </a:t>
            </a:r>
            <a:r>
              <a:rPr lang="en-US" i="1" dirty="0" smtClean="0"/>
              <a:t>P</a:t>
            </a:r>
            <a:r>
              <a:rPr lang="en-US" dirty="0" smtClean="0"/>
              <a:t> = </a:t>
            </a:r>
            <a:r>
              <a:rPr lang="en-US" i="1" dirty="0" smtClean="0"/>
              <a:t>p</a:t>
            </a:r>
            <a:r>
              <a:rPr lang="en-US" i="1" baseline="-25000" dirty="0" smtClean="0"/>
              <a:t>1</a:t>
            </a:r>
            <a:r>
              <a:rPr lang="en-US" i="1" dirty="0" smtClean="0"/>
              <a:t> p</a:t>
            </a:r>
            <a:r>
              <a:rPr lang="en-US" i="1" baseline="-25000" dirty="0" smtClean="0"/>
              <a:t>2</a:t>
            </a:r>
            <a:r>
              <a:rPr lang="en-US" i="1" dirty="0" smtClean="0"/>
              <a:t> … </a:t>
            </a:r>
            <a:r>
              <a:rPr lang="en-US" i="1" dirty="0" err="1" smtClean="0"/>
              <a:t>p</a:t>
            </a:r>
            <a:r>
              <a:rPr lang="en-US" i="1" baseline="-25000" dirty="0" err="1" smtClean="0"/>
              <a:t>k</a:t>
            </a:r>
            <a:r>
              <a:rPr lang="en-US" i="1" baseline="-25000" dirty="0" smtClean="0"/>
              <a:t> </a:t>
            </a:r>
            <a:r>
              <a:rPr lang="en-US" altLang="zh-CN" dirty="0" smtClean="0"/>
              <a:t>to the most probable sequence of Chinese word</a:t>
            </a:r>
            <a:r>
              <a:rPr lang="en-US" i="1" dirty="0" smtClean="0"/>
              <a:t> W =</a:t>
            </a:r>
            <a:r>
              <a:rPr lang="en-US" dirty="0" smtClean="0"/>
              <a:t> </a:t>
            </a:r>
            <a:r>
              <a:rPr lang="en-US" i="1" dirty="0" smtClean="0"/>
              <a:t>w</a:t>
            </a:r>
            <a:r>
              <a:rPr lang="en-US" i="1" baseline="-25000" dirty="0" smtClean="0"/>
              <a:t>1</a:t>
            </a:r>
            <a:r>
              <a:rPr lang="en-US" i="1" dirty="0" smtClean="0"/>
              <a:t> w</a:t>
            </a:r>
            <a:r>
              <a:rPr lang="en-US" i="1" baseline="-25000" dirty="0" smtClean="0"/>
              <a:t>2</a:t>
            </a:r>
            <a:r>
              <a:rPr lang="en-US" i="1" dirty="0" smtClean="0"/>
              <a:t> … w</a:t>
            </a:r>
            <a:r>
              <a:rPr lang="en-US" i="1" baseline="-25000" dirty="0" smtClean="0"/>
              <a:t>k</a:t>
            </a:r>
            <a:endParaRPr lang="en-US" i="1" dirty="0" smtClean="0"/>
          </a:p>
          <a:p>
            <a:endParaRPr lang="en-US" dirty="0" smtClean="0"/>
          </a:p>
          <a:p>
            <a:endParaRPr lang="en-US" dirty="0" smtClean="0"/>
          </a:p>
          <a:p>
            <a:endParaRPr lang="en-US" dirty="0" smtClean="0"/>
          </a:p>
          <a:p>
            <a:endParaRPr lang="en-US" i="1" dirty="0" smtClean="0"/>
          </a:p>
          <a:p>
            <a:r>
              <a:rPr lang="en-US" i="1" dirty="0" smtClean="0"/>
              <a:t>Pr(W)</a:t>
            </a:r>
            <a:r>
              <a:rPr lang="en-US" dirty="0" smtClean="0"/>
              <a:t> is estimated using a bigram language model</a:t>
            </a:r>
            <a:endParaRPr lang="en-US" i="1" dirty="0" smtClean="0"/>
          </a:p>
          <a:p>
            <a:pPr>
              <a:buNone/>
            </a:pPr>
            <a:r>
              <a:rPr lang="en-US" i="1" dirty="0" smtClean="0"/>
              <a:t>	</a:t>
            </a:r>
            <a:endParaRPr lang="en-US" i="1" baseline="-25000" dirty="0" smtClean="0"/>
          </a:p>
          <a:p>
            <a:pPr>
              <a:buNone/>
            </a:pPr>
            <a:endParaRPr lang="en-US" altLang="zh-CN" i="1" baseline="-25000" dirty="0" smtClean="0"/>
          </a:p>
          <a:p>
            <a:pPr>
              <a:buNone/>
            </a:pPr>
            <a:endParaRPr lang="en-US" altLang="zh-CN" i="1" baseline="-25000" dirty="0" smtClean="0"/>
          </a:p>
          <a:p>
            <a:pPr>
              <a:buNone/>
            </a:pPr>
            <a:endParaRPr lang="en-US" altLang="zh-CN" i="1" baseline="-25000" dirty="0" smtClean="0"/>
          </a:p>
          <a:p>
            <a:pPr>
              <a:buNone/>
            </a:pPr>
            <a:endParaRPr lang="en-US" altLang="zh-CN" i="1" baseline="-25000" dirty="0" smtClean="0"/>
          </a:p>
          <a:p>
            <a:pPr>
              <a:buNone/>
            </a:pPr>
            <a:endParaRPr lang="en-US" altLang="zh-CN" i="1" baseline="-25000" dirty="0" smtClean="0"/>
          </a:p>
          <a:p>
            <a:pPr>
              <a:buNone/>
            </a:pPr>
            <a:endParaRPr lang="zh-CN" altLang="en-US" baseline="-25000" dirty="0"/>
          </a:p>
        </p:txBody>
      </p:sp>
      <p:graphicFrame>
        <p:nvGraphicFramePr>
          <p:cNvPr id="41985" name="Object 1"/>
          <p:cNvGraphicFramePr>
            <a:graphicFrameLocks noChangeAspect="1"/>
          </p:cNvGraphicFramePr>
          <p:nvPr/>
        </p:nvGraphicFramePr>
        <p:xfrm>
          <a:off x="3071802" y="2786058"/>
          <a:ext cx="2714644" cy="1934184"/>
        </p:xfrm>
        <a:graphic>
          <a:graphicData uri="http://schemas.openxmlformats.org/presentationml/2006/ole">
            <p:oleObj spid="_x0000_s41985" name="Equation" r:id="rId4" imgW="2031840" imgH="1447560" progId="">
              <p:embed/>
            </p:oleObj>
          </a:graphicData>
        </a:graphic>
      </p:graphicFrame>
      <p:graphicFrame>
        <p:nvGraphicFramePr>
          <p:cNvPr id="41986" name="Object 2"/>
          <p:cNvGraphicFramePr>
            <a:graphicFrameLocks noChangeAspect="1"/>
          </p:cNvGraphicFramePr>
          <p:nvPr/>
        </p:nvGraphicFramePr>
        <p:xfrm>
          <a:off x="2214546" y="5357826"/>
          <a:ext cx="5040349" cy="357190"/>
        </p:xfrm>
        <a:graphic>
          <a:graphicData uri="http://schemas.openxmlformats.org/presentationml/2006/ole">
            <p:oleObj spid="_x0000_s41986" name="Equation" r:id="rId5" imgW="3225600" imgH="228600" progId="">
              <p:embed/>
            </p:oleObj>
          </a:graphicData>
        </a:graphic>
      </p:graphicFrame>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985"/>
                                        </p:tgtEl>
                                        <p:attrNameLst>
                                          <p:attrName>style.visibility</p:attrName>
                                        </p:attrNameLst>
                                      </p:cBhvr>
                                      <p:to>
                                        <p:strVal val="visible"/>
                                      </p:to>
                                    </p:set>
                                    <p:animEffect transition="in" filter="blinds(horizontal)">
                                      <p:cBhvr>
                                        <p:cTn id="7" dur="500"/>
                                        <p:tgtEl>
                                          <p:spTgt spid="4198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41986"/>
                                        </p:tgtEl>
                                        <p:attrNameLst>
                                          <p:attrName>style.visibility</p:attrName>
                                        </p:attrNameLst>
                                      </p:cBhvr>
                                      <p:to>
                                        <p:strVal val="visible"/>
                                      </p:to>
                                    </p:set>
                                    <p:animEffect transition="in" filter="blinds(horizontal)">
                                      <p:cBhvr>
                                        <p:cTn id="15" dur="500"/>
                                        <p:tgtEl>
                                          <p:spTgt spid="41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lvl="1"/>
            <a:r>
              <a:rPr lang="en-US" altLang="zh-CN" sz="3600" kern="1200" dirty="0">
                <a:solidFill>
                  <a:schemeClr val="tx2"/>
                </a:solidFill>
                <a:latin typeface="+mj-lt"/>
                <a:ea typeface="+mj-ea"/>
                <a:cs typeface="+mj-cs"/>
              </a:rPr>
              <a:t>Pinyin-to-Chinese Conversion </a:t>
            </a:r>
            <a:r>
              <a:rPr lang="en-US" altLang="zh-CN" sz="3600" kern="1200" dirty="0" smtClean="0">
                <a:solidFill>
                  <a:schemeClr val="tx2"/>
                </a:solidFill>
                <a:latin typeface="+mj-lt"/>
                <a:ea typeface="+mj-ea"/>
                <a:cs typeface="+mj-cs"/>
              </a:rPr>
              <a:t>with </a:t>
            </a:r>
            <a:r>
              <a:rPr lang="en-US" altLang="zh-CN" sz="3600" kern="1200" dirty="0">
                <a:solidFill>
                  <a:schemeClr val="tx2"/>
                </a:solidFill>
                <a:latin typeface="+mj-lt"/>
                <a:ea typeface="+mj-ea"/>
                <a:cs typeface="+mj-cs"/>
              </a:rPr>
              <a:t>Typos</a:t>
            </a:r>
            <a:endParaRPr lang="zh-CN" altLang="en-US" sz="3600" kern="1200" dirty="0">
              <a:solidFill>
                <a:schemeClr val="tx2"/>
              </a:solidFill>
              <a:latin typeface="+mj-lt"/>
              <a:ea typeface="+mj-ea"/>
              <a:cs typeface="+mj-cs"/>
            </a:endParaRPr>
          </a:p>
        </p:txBody>
      </p:sp>
      <p:sp>
        <p:nvSpPr>
          <p:cNvPr id="3" name="内容占位符 2"/>
          <p:cNvSpPr>
            <a:spLocks noGrp="1"/>
          </p:cNvSpPr>
          <p:nvPr>
            <p:ph idx="1"/>
          </p:nvPr>
        </p:nvSpPr>
        <p:spPr/>
        <p:txBody>
          <a:bodyPr/>
          <a:lstStyle/>
          <a:p>
            <a:r>
              <a:rPr lang="en-US" i="1" dirty="0" smtClean="0"/>
              <a:t>P</a:t>
            </a:r>
            <a:r>
              <a:rPr lang="en-US" dirty="0" smtClean="0"/>
              <a:t> = </a:t>
            </a:r>
            <a:r>
              <a:rPr lang="en-US" i="1" dirty="0" smtClean="0"/>
              <a:t>p</a:t>
            </a:r>
            <a:r>
              <a:rPr lang="en-US" i="1" baseline="-25000" dirty="0" smtClean="0"/>
              <a:t>1</a:t>
            </a:r>
            <a:r>
              <a:rPr lang="en-US" i="1" dirty="0" smtClean="0"/>
              <a:t> p</a:t>
            </a:r>
            <a:r>
              <a:rPr lang="en-US" i="1" baseline="-25000" dirty="0" smtClean="0"/>
              <a:t>2</a:t>
            </a:r>
            <a:r>
              <a:rPr lang="en-US" i="1" dirty="0" smtClean="0"/>
              <a:t> … </a:t>
            </a:r>
            <a:r>
              <a:rPr lang="en-US" i="1" dirty="0" err="1" smtClean="0"/>
              <a:t>p</a:t>
            </a:r>
            <a:r>
              <a:rPr lang="en-US" i="1" baseline="-25000" dirty="0" err="1" smtClean="0"/>
              <a:t>k</a:t>
            </a:r>
            <a:r>
              <a:rPr lang="en-US" i="1" baseline="-25000" dirty="0" smtClean="0"/>
              <a:t> </a:t>
            </a:r>
            <a:r>
              <a:rPr lang="en-US" altLang="zh-CN" dirty="0" smtClean="0"/>
              <a:t>(</a:t>
            </a:r>
            <a:r>
              <a:rPr lang="en-US" altLang="zh-CN" i="1" dirty="0" smtClean="0"/>
              <a:t>P </a:t>
            </a:r>
            <a:r>
              <a:rPr lang="en-US" altLang="zh-CN" dirty="0" smtClean="0"/>
              <a:t>have typos), </a:t>
            </a:r>
            <a:r>
              <a:rPr lang="en-US" altLang="zh-CN" i="1" dirty="0" smtClean="0"/>
              <a:t>P’ </a:t>
            </a:r>
            <a:r>
              <a:rPr lang="en-US" altLang="zh-CN" dirty="0" smtClean="0"/>
              <a:t>denotes the correct Pinyin sequence</a:t>
            </a:r>
          </a:p>
          <a:p>
            <a:r>
              <a:rPr lang="en-US" altLang="zh-CN" dirty="0" smtClean="0"/>
              <a:t>Given </a:t>
            </a:r>
            <a:r>
              <a:rPr lang="en-US" altLang="zh-CN" i="1" dirty="0" smtClean="0"/>
              <a:t>P’</a:t>
            </a:r>
            <a:r>
              <a:rPr lang="en-US" altLang="zh-CN" dirty="0" smtClean="0"/>
              <a:t>, Pinyin sequence </a:t>
            </a:r>
            <a:r>
              <a:rPr lang="en-US" altLang="zh-CN" i="1" dirty="0" smtClean="0"/>
              <a:t>P</a:t>
            </a:r>
            <a:r>
              <a:rPr lang="en-US" altLang="zh-CN" dirty="0" smtClean="0"/>
              <a:t> and word sequence </a:t>
            </a:r>
            <a:r>
              <a:rPr lang="en-US" altLang="zh-CN" i="1" dirty="0" smtClean="0"/>
              <a:t>W</a:t>
            </a:r>
            <a:r>
              <a:rPr lang="en-US" altLang="zh-CN" dirty="0" smtClean="0"/>
              <a:t> are conditionally independent</a:t>
            </a:r>
            <a:endParaRPr lang="zh-CN" altLang="en-US" dirty="0"/>
          </a:p>
        </p:txBody>
      </p:sp>
      <p:graphicFrame>
        <p:nvGraphicFramePr>
          <p:cNvPr id="40961" name="Object 1"/>
          <p:cNvGraphicFramePr>
            <a:graphicFrameLocks noChangeAspect="1"/>
          </p:cNvGraphicFramePr>
          <p:nvPr/>
        </p:nvGraphicFramePr>
        <p:xfrm>
          <a:off x="2428860" y="3786190"/>
          <a:ext cx="3794207" cy="2214578"/>
        </p:xfrm>
        <a:graphic>
          <a:graphicData uri="http://schemas.openxmlformats.org/presentationml/2006/ole">
            <p:oleObj spid="_x0000_s40961" name="Equation" r:id="rId3" imgW="3111480" imgH="1815840" progId="">
              <p:embed/>
            </p:oleObj>
          </a:graphicData>
        </a:graphic>
      </p:graphicFrame>
      <p:grpSp>
        <p:nvGrpSpPr>
          <p:cNvPr id="15" name="组合 14"/>
          <p:cNvGrpSpPr/>
          <p:nvPr/>
        </p:nvGrpSpPr>
        <p:grpSpPr>
          <a:xfrm>
            <a:off x="428596" y="6143644"/>
            <a:ext cx="4071966" cy="357190"/>
            <a:chOff x="428596" y="6000768"/>
            <a:chExt cx="4071966" cy="357190"/>
          </a:xfrm>
        </p:grpSpPr>
        <p:graphicFrame>
          <p:nvGraphicFramePr>
            <p:cNvPr id="40963" name="Object 3"/>
            <p:cNvGraphicFramePr>
              <a:graphicFrameLocks noChangeAspect="1"/>
            </p:cNvGraphicFramePr>
            <p:nvPr/>
          </p:nvGraphicFramePr>
          <p:xfrm>
            <a:off x="428596" y="6000768"/>
            <a:ext cx="4032241" cy="285749"/>
          </p:xfrm>
          <a:graphic>
            <a:graphicData uri="http://schemas.openxmlformats.org/presentationml/2006/ole">
              <p:oleObj spid="_x0000_s40963" name="Equation" r:id="rId4" imgW="3225600" imgH="228600" progId="">
                <p:embed/>
              </p:oleObj>
            </a:graphicData>
          </a:graphic>
        </p:graphicFrame>
        <p:sp>
          <p:nvSpPr>
            <p:cNvPr id="7" name="矩形 6"/>
            <p:cNvSpPr/>
            <p:nvPr/>
          </p:nvSpPr>
          <p:spPr>
            <a:xfrm>
              <a:off x="428596" y="6000768"/>
              <a:ext cx="4071966" cy="3571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4714876" y="6143644"/>
            <a:ext cx="1714512" cy="357190"/>
            <a:chOff x="4643438" y="6000768"/>
            <a:chExt cx="1714512" cy="357190"/>
          </a:xfrm>
        </p:grpSpPr>
        <p:graphicFrame>
          <p:nvGraphicFramePr>
            <p:cNvPr id="40962" name="Object 2"/>
            <p:cNvGraphicFramePr>
              <a:graphicFrameLocks noChangeAspect="1"/>
            </p:cNvGraphicFramePr>
            <p:nvPr/>
          </p:nvGraphicFramePr>
          <p:xfrm>
            <a:off x="4643438" y="6000768"/>
            <a:ext cx="1664706" cy="357190"/>
          </p:xfrm>
          <a:graphic>
            <a:graphicData uri="http://schemas.openxmlformats.org/presentationml/2006/ole">
              <p:oleObj spid="_x0000_s40962" name="Equation" r:id="rId5" imgW="1333440" imgH="342720" progId="">
                <p:embed/>
              </p:oleObj>
            </a:graphicData>
          </a:graphic>
        </p:graphicFrame>
        <p:sp>
          <p:nvSpPr>
            <p:cNvPr id="8" name="矩形 7"/>
            <p:cNvSpPr/>
            <p:nvPr/>
          </p:nvSpPr>
          <p:spPr>
            <a:xfrm>
              <a:off x="4643438" y="6000768"/>
              <a:ext cx="1714512" cy="3571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3" name="直接箭头连接符 12"/>
          <p:cNvCxnSpPr/>
          <p:nvPr/>
        </p:nvCxnSpPr>
        <p:spPr>
          <a:xfrm rot="5400000">
            <a:off x="3748875" y="5965843"/>
            <a:ext cx="359572" cy="79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rot="5400000">
            <a:off x="4964115" y="5965843"/>
            <a:ext cx="359572" cy="79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0961"/>
                                        </p:tgtEl>
                                        <p:attrNameLst>
                                          <p:attrName>style.visibility</p:attrName>
                                        </p:attrNameLst>
                                      </p:cBhvr>
                                      <p:to>
                                        <p:strVal val="visible"/>
                                      </p:to>
                                    </p:set>
                                    <p:animEffect transition="in" filter="blinds(horizontal)">
                                      <p:cBhvr>
                                        <p:cTn id="7" dur="500"/>
                                        <p:tgtEl>
                                          <p:spTgt spid="4096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par>
                                <p:cTn id="13" presetID="3" presetClass="entr" presetSubtype="1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linds(horizont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linds(horizontal)">
                                      <p:cBhvr>
                                        <p:cTn id="20" dur="500"/>
                                        <p:tgtEl>
                                          <p:spTgt spid="19"/>
                                        </p:tgtEl>
                                      </p:cBhvr>
                                    </p:animEffect>
                                  </p:childTnLst>
                                </p:cTn>
                              </p:par>
                              <p:par>
                                <p:cTn id="21" presetID="3" presetClass="entr" presetSubtype="1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linds(horizontal)">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标题 1"/>
          <p:cNvSpPr>
            <a:spLocks noGrp="1"/>
          </p:cNvSpPr>
          <p:nvPr>
            <p:ph type="title"/>
          </p:nvPr>
        </p:nvSpPr>
        <p:spPr/>
        <p:txBody>
          <a:bodyPr/>
          <a:lstStyle/>
          <a:p>
            <a:pPr eaLnBrk="1" hangingPunct="1"/>
            <a:r>
              <a:rPr lang="en-US" altLang="zh-CN" dirty="0" smtClean="0"/>
              <a:t>Framework of CHIME</a:t>
            </a:r>
            <a:endParaRPr lang="zh-CN" altLang="en-US" dirty="0" smtClean="0"/>
          </a:p>
        </p:txBody>
      </p:sp>
      <p:sp>
        <p:nvSpPr>
          <p:cNvPr id="8195" name="内容占位符 2"/>
          <p:cNvSpPr>
            <a:spLocks noGrp="1"/>
          </p:cNvSpPr>
          <p:nvPr>
            <p:ph idx="1"/>
          </p:nvPr>
        </p:nvSpPr>
        <p:spPr/>
        <p:txBody>
          <a:bodyPr/>
          <a:lstStyle/>
          <a:p>
            <a:pPr eaLnBrk="1" hangingPunct="1"/>
            <a:r>
              <a:rPr lang="en-US" altLang="zh-CN" sz="2800" dirty="0" smtClean="0"/>
              <a:t>Correct mistyped </a:t>
            </a:r>
            <a:r>
              <a:rPr lang="en-US" altLang="zh-CN" sz="2800" dirty="0" err="1" smtClean="0"/>
              <a:t>Pinyins</a:t>
            </a:r>
            <a:r>
              <a:rPr lang="en-US" altLang="zh-CN" sz="2800" dirty="0" smtClean="0"/>
              <a:t> in the Pinyin sequence</a:t>
            </a:r>
          </a:p>
          <a:p>
            <a:pPr eaLnBrk="1" hangingPunct="1"/>
            <a:r>
              <a:rPr lang="en-US" altLang="zh-CN" sz="2800" dirty="0" smtClean="0"/>
              <a:t>Convert corrected Pinyin sequence to Chinese words</a:t>
            </a:r>
            <a:endParaRPr lang="zh-CN" altLang="en-US" sz="2800" dirty="0" smtClean="0"/>
          </a:p>
        </p:txBody>
      </p:sp>
      <p:grpSp>
        <p:nvGrpSpPr>
          <p:cNvPr id="6" name="组合 5"/>
          <p:cNvGrpSpPr/>
          <p:nvPr/>
        </p:nvGrpSpPr>
        <p:grpSpPr>
          <a:xfrm>
            <a:off x="642910" y="3429000"/>
            <a:ext cx="7929618" cy="3341151"/>
            <a:chOff x="642910" y="3088245"/>
            <a:chExt cx="7929618" cy="3341151"/>
          </a:xfrm>
        </p:grpSpPr>
        <p:pic>
          <p:nvPicPr>
            <p:cNvPr id="8196" name="Picture 3"/>
            <p:cNvPicPr>
              <a:picLocks noChangeAspect="1" noChangeArrowheads="1"/>
            </p:cNvPicPr>
            <p:nvPr/>
          </p:nvPicPr>
          <p:blipFill>
            <a:blip r:embed="rId2"/>
            <a:srcRect/>
            <a:stretch>
              <a:fillRect/>
            </a:stretch>
          </p:blipFill>
          <p:spPr bwMode="auto">
            <a:xfrm>
              <a:off x="642910" y="3088245"/>
              <a:ext cx="7929618" cy="3341151"/>
            </a:xfrm>
            <a:prstGeom prst="rect">
              <a:avLst/>
            </a:prstGeom>
            <a:noFill/>
            <a:ln w="9525">
              <a:noFill/>
              <a:miter lim="800000"/>
              <a:headEnd/>
              <a:tailEnd/>
            </a:ln>
          </p:spPr>
        </p:pic>
        <p:sp>
          <p:nvSpPr>
            <p:cNvPr id="5" name="矩形 4"/>
            <p:cNvSpPr/>
            <p:nvPr/>
          </p:nvSpPr>
          <p:spPr>
            <a:xfrm>
              <a:off x="785786" y="3714752"/>
              <a:ext cx="7572428" cy="285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Experimental Settings</a:t>
            </a:r>
            <a:endParaRPr lang="zh-CN" altLang="en-US" dirty="0"/>
          </a:p>
        </p:txBody>
      </p:sp>
      <p:sp>
        <p:nvSpPr>
          <p:cNvPr id="3" name="内容占位符 2"/>
          <p:cNvSpPr>
            <a:spLocks noGrp="1"/>
          </p:cNvSpPr>
          <p:nvPr>
            <p:ph idx="1"/>
          </p:nvPr>
        </p:nvSpPr>
        <p:spPr/>
        <p:txBody>
          <a:bodyPr>
            <a:normAutofit lnSpcReduction="10000"/>
          </a:bodyPr>
          <a:lstStyle/>
          <a:p>
            <a:r>
              <a:rPr lang="en-US" altLang="zh-CN" dirty="0" smtClean="0"/>
              <a:t>Sun-Pinyin software</a:t>
            </a:r>
          </a:p>
          <a:p>
            <a:pPr lvl="1"/>
            <a:r>
              <a:rPr lang="en-US" altLang="zh-CN" dirty="0" smtClean="0"/>
              <a:t>Pinyin dictionary and language model</a:t>
            </a:r>
          </a:p>
          <a:p>
            <a:pPr lvl="1"/>
            <a:r>
              <a:rPr lang="en-US" dirty="0" smtClean="0"/>
              <a:t>104,833 Chinese words and 66,797 </a:t>
            </a:r>
            <a:r>
              <a:rPr lang="en-US" dirty="0" err="1" smtClean="0"/>
              <a:t>Pinyins</a:t>
            </a:r>
            <a:endParaRPr lang="zh-CN" altLang="en-US" dirty="0" smtClean="0"/>
          </a:p>
          <a:p>
            <a:r>
              <a:rPr lang="en-US" dirty="0" smtClean="0"/>
              <a:t>Lancaster corpus (</a:t>
            </a:r>
            <a:r>
              <a:rPr lang="en-US" dirty="0" err="1" smtClean="0"/>
              <a:t>McEnery</a:t>
            </a:r>
            <a:r>
              <a:rPr lang="en-US" dirty="0" smtClean="0"/>
              <a:t> and Xiao, 2004)</a:t>
            </a:r>
          </a:p>
          <a:p>
            <a:pPr lvl="1"/>
            <a:r>
              <a:rPr lang="en-US" altLang="zh-CN" dirty="0" smtClean="0"/>
              <a:t>Five native-speakers type in </a:t>
            </a:r>
            <a:r>
              <a:rPr lang="en-US" dirty="0" smtClean="0"/>
              <a:t>2,000 sentences for evaluation</a:t>
            </a:r>
          </a:p>
          <a:p>
            <a:pPr lvl="1"/>
            <a:r>
              <a:rPr lang="en-US" dirty="0" smtClean="0"/>
              <a:t>679 sentences (34%) contain one or more typos</a:t>
            </a:r>
          </a:p>
          <a:p>
            <a:pPr lvl="1"/>
            <a:r>
              <a:rPr lang="en-US" dirty="0" smtClean="0"/>
              <a:t>885 typos are collected in total</a:t>
            </a:r>
          </a:p>
          <a:p>
            <a:r>
              <a:rPr lang="en-US" dirty="0" smtClean="0"/>
              <a:t>Computer with AMD Core2 2.20GHz CPU and 4GB memory, C++ compiled with a GNU compiler</a:t>
            </a:r>
          </a:p>
        </p:txBody>
      </p:sp>
      <p:pic>
        <p:nvPicPr>
          <p:cNvPr id="4" name="图片 3" descr="1_090923020020_1.jpg"/>
          <p:cNvPicPr>
            <a:picLocks noChangeAspect="1"/>
          </p:cNvPicPr>
          <p:nvPr/>
        </p:nvPicPr>
        <p:blipFill>
          <a:blip r:embed="rId2" cstate="print"/>
          <a:stretch>
            <a:fillRect/>
          </a:stretch>
        </p:blipFill>
        <p:spPr>
          <a:xfrm>
            <a:off x="7000892" y="1714488"/>
            <a:ext cx="1785950" cy="178595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Probabilities of Edit Operations</a:t>
            </a:r>
            <a:endParaRPr lang="zh-CN" altLang="en-US" dirty="0"/>
          </a:p>
        </p:txBody>
      </p:sp>
      <p:sp>
        <p:nvSpPr>
          <p:cNvPr id="3" name="内容占位符 2"/>
          <p:cNvSpPr>
            <a:spLocks noGrp="1"/>
          </p:cNvSpPr>
          <p:nvPr>
            <p:ph idx="1"/>
          </p:nvPr>
        </p:nvSpPr>
        <p:spPr/>
        <p:txBody>
          <a:bodyPr/>
          <a:lstStyle/>
          <a:p>
            <a:r>
              <a:rPr lang="en-US" altLang="zh-CN" i="1" dirty="0" smtClean="0"/>
              <a:t>Pr(e)</a:t>
            </a:r>
            <a:r>
              <a:rPr lang="en-US" altLang="zh-CN" dirty="0" smtClean="0"/>
              <a:t> is not </a:t>
            </a:r>
            <a:r>
              <a:rPr lang="en-US" dirty="0" smtClean="0"/>
              <a:t>uniformly distributed</a:t>
            </a:r>
          </a:p>
          <a:p>
            <a:r>
              <a:rPr lang="en-US" i="1" dirty="0" smtClean="0"/>
              <a:t>Pr(</a:t>
            </a:r>
            <a:r>
              <a:rPr lang="en-US" dirty="0" smtClean="0"/>
              <a:t>‘z’-&gt;‘s’</a:t>
            </a:r>
            <a:r>
              <a:rPr lang="en-US" i="1" dirty="0" smtClean="0"/>
              <a:t>) &gt; Pr(</a:t>
            </a:r>
            <a:r>
              <a:rPr lang="en-US" dirty="0" smtClean="0"/>
              <a:t>‘z’-&gt;‘p’</a:t>
            </a:r>
            <a:r>
              <a:rPr lang="en-US" i="1" dirty="0" smtClean="0"/>
              <a:t>)</a:t>
            </a:r>
          </a:p>
          <a:p>
            <a:pPr lvl="1"/>
            <a:r>
              <a:rPr lang="en-US" altLang="zh-CN" dirty="0" smtClean="0"/>
              <a:t>‘z’ and ‘s’ are adjacent on the keyboard</a:t>
            </a:r>
          </a:p>
          <a:p>
            <a:pPr lvl="1"/>
            <a:r>
              <a:rPr lang="en-US" altLang="zh-CN" dirty="0" smtClean="0"/>
              <a:t>‘z’ and ‘s’ pronounce similarly</a:t>
            </a:r>
          </a:p>
          <a:p>
            <a:r>
              <a:rPr lang="en-US" altLang="zh-CN" dirty="0" smtClean="0"/>
              <a:t>Heuristic rules based on Chinese-specific features</a:t>
            </a:r>
            <a:endParaRPr lang="zh-CN" altLang="en-US" dirty="0"/>
          </a:p>
        </p:txBody>
      </p:sp>
      <p:graphicFrame>
        <p:nvGraphicFramePr>
          <p:cNvPr id="4" name="内容占位符 3"/>
          <p:cNvGraphicFramePr>
            <a:graphicFrameLocks/>
          </p:cNvGraphicFramePr>
          <p:nvPr/>
        </p:nvGraphicFramePr>
        <p:xfrm>
          <a:off x="928662" y="4391874"/>
          <a:ext cx="7000924" cy="1751770"/>
        </p:xfrm>
        <a:graphic>
          <a:graphicData uri="http://schemas.openxmlformats.org/drawingml/2006/table">
            <a:tbl>
              <a:tblPr firstRow="1" bandRow="1">
                <a:tableStyleId>{5C22544A-7EE6-4342-B048-85BDC9FD1C3A}</a:tableStyleId>
              </a:tblPr>
              <a:tblGrid>
                <a:gridCol w="3348268"/>
                <a:gridCol w="3652656"/>
              </a:tblGrid>
              <a:tr h="297069">
                <a:tc>
                  <a:txBody>
                    <a:bodyPr/>
                    <a:lstStyle/>
                    <a:p>
                      <a:pPr indent="144145" algn="ctr">
                        <a:spcAft>
                          <a:spcPts val="0"/>
                        </a:spcAft>
                      </a:pPr>
                      <a:r>
                        <a:rPr lang="en-US" sz="1800" kern="100" dirty="0"/>
                        <a:t>Feature</a:t>
                      </a:r>
                      <a:endParaRPr lang="zh-CN" sz="1800" kern="100" dirty="0">
                        <a:latin typeface="Times New Roman"/>
                        <a:ea typeface="Times New Roman"/>
                        <a:cs typeface="Times New Roman"/>
                      </a:endParaRPr>
                    </a:p>
                  </a:txBody>
                  <a:tcPr marL="68580" marR="68580" marT="0" marB="0"/>
                </a:tc>
                <a:tc>
                  <a:txBody>
                    <a:bodyPr/>
                    <a:lstStyle/>
                    <a:p>
                      <a:pPr indent="144145" algn="ctr">
                        <a:spcAft>
                          <a:spcPts val="0"/>
                        </a:spcAft>
                      </a:pPr>
                      <a:r>
                        <a:rPr lang="en-US" sz="1800" kern="100" dirty="0"/>
                        <a:t>Example pairs of similar Pinyin letters</a:t>
                      </a:r>
                      <a:endParaRPr lang="zh-CN" sz="1800" kern="100" dirty="0">
                        <a:latin typeface="Times New Roman"/>
                        <a:ea typeface="Times New Roman"/>
                        <a:cs typeface="Times New Roman"/>
                      </a:endParaRPr>
                    </a:p>
                  </a:txBody>
                  <a:tcPr marL="68580" marR="68580" marT="0" marB="0"/>
                </a:tc>
              </a:tr>
              <a:tr h="297069">
                <a:tc>
                  <a:txBody>
                    <a:bodyPr/>
                    <a:lstStyle/>
                    <a:p>
                      <a:pPr indent="144145" algn="ctr">
                        <a:spcAft>
                          <a:spcPts val="0"/>
                        </a:spcAft>
                      </a:pPr>
                      <a:r>
                        <a:rPr lang="en-US" sz="1800" kern="100" dirty="0"/>
                        <a:t>Front and back nasal sound</a:t>
                      </a:r>
                      <a:endParaRPr lang="zh-CN" sz="1800" kern="100" dirty="0">
                        <a:latin typeface="Times New Roman"/>
                        <a:ea typeface="Times New Roman"/>
                        <a:cs typeface="Times New Roman"/>
                      </a:endParaRPr>
                    </a:p>
                  </a:txBody>
                  <a:tcPr marL="68580" marR="68580" marT="0" marB="0"/>
                </a:tc>
                <a:tc>
                  <a:txBody>
                    <a:bodyPr/>
                    <a:lstStyle/>
                    <a:p>
                      <a:pPr indent="144145" algn="ctr">
                        <a:spcAft>
                          <a:spcPts val="0"/>
                        </a:spcAft>
                      </a:pPr>
                      <a:r>
                        <a:rPr lang="en-US" sz="1800" kern="100" dirty="0"/>
                        <a:t>‘</a:t>
                      </a:r>
                      <a:r>
                        <a:rPr lang="en-US" sz="1800" kern="100" dirty="0" err="1"/>
                        <a:t>ang</a:t>
                      </a:r>
                      <a:r>
                        <a:rPr lang="en-US" sz="1800" kern="100" dirty="0"/>
                        <a:t>’ - ‘an’, ‘</a:t>
                      </a:r>
                      <a:r>
                        <a:rPr lang="en-US" sz="1800" kern="100" dirty="0" err="1"/>
                        <a:t>ing</a:t>
                      </a:r>
                      <a:r>
                        <a:rPr lang="en-US" sz="1800" kern="100" dirty="0"/>
                        <a:t>’ - ‘in’, ‘eng’ -  ‘en’</a:t>
                      </a:r>
                      <a:endParaRPr lang="zh-CN" sz="1800" kern="100" dirty="0">
                        <a:latin typeface="Times New Roman"/>
                        <a:ea typeface="Times New Roman"/>
                        <a:cs typeface="Times New Roman"/>
                      </a:endParaRPr>
                    </a:p>
                  </a:txBody>
                  <a:tcPr marL="68580" marR="68580" marT="0" marB="0"/>
                </a:tc>
              </a:tr>
              <a:tr h="297069">
                <a:tc>
                  <a:txBody>
                    <a:bodyPr/>
                    <a:lstStyle/>
                    <a:p>
                      <a:pPr indent="144145" algn="ctr">
                        <a:spcAft>
                          <a:spcPts val="0"/>
                        </a:spcAft>
                      </a:pPr>
                      <a:r>
                        <a:rPr lang="en-US" sz="1800" kern="100" dirty="0"/>
                        <a:t>Retroflex and blade-alveolar</a:t>
                      </a:r>
                      <a:endParaRPr lang="zh-CN" sz="1800" kern="100" dirty="0">
                        <a:latin typeface="Times New Roman"/>
                        <a:ea typeface="Times New Roman"/>
                        <a:cs typeface="Times New Roman"/>
                      </a:endParaRPr>
                    </a:p>
                  </a:txBody>
                  <a:tcPr marL="68580" marR="68580" marT="0" marB="0"/>
                </a:tc>
                <a:tc>
                  <a:txBody>
                    <a:bodyPr/>
                    <a:lstStyle/>
                    <a:p>
                      <a:pPr indent="144145" algn="ctr">
                        <a:spcAft>
                          <a:spcPts val="0"/>
                        </a:spcAft>
                      </a:pPr>
                      <a:r>
                        <a:rPr lang="en-US" sz="1800" kern="100" dirty="0"/>
                        <a:t>‘</a:t>
                      </a:r>
                      <a:r>
                        <a:rPr lang="en-US" sz="1800" kern="100" dirty="0" err="1"/>
                        <a:t>zh</a:t>
                      </a:r>
                      <a:r>
                        <a:rPr lang="en-US" sz="1800" kern="100" dirty="0"/>
                        <a:t>’ - ‘z’, ‘</a:t>
                      </a:r>
                      <a:r>
                        <a:rPr lang="en-US" sz="1800" kern="100" dirty="0" err="1"/>
                        <a:t>sh</a:t>
                      </a:r>
                      <a:r>
                        <a:rPr lang="en-US" sz="1800" kern="100" dirty="0"/>
                        <a:t>’ - ‘s’, ‘</a:t>
                      </a:r>
                      <a:r>
                        <a:rPr lang="en-US" sz="1800" kern="100" dirty="0" err="1"/>
                        <a:t>ch</a:t>
                      </a:r>
                      <a:r>
                        <a:rPr lang="en-US" sz="1800" kern="100" dirty="0"/>
                        <a:t>’ - ‘c’</a:t>
                      </a:r>
                      <a:endParaRPr lang="zh-CN" sz="1800" kern="100" dirty="0">
                        <a:latin typeface="Times New Roman"/>
                        <a:ea typeface="Times New Roman"/>
                        <a:cs typeface="Times New Roman"/>
                      </a:endParaRPr>
                    </a:p>
                  </a:txBody>
                  <a:tcPr marL="68580" marR="68580" marT="0" marB="0"/>
                </a:tc>
              </a:tr>
              <a:tr h="608992">
                <a:tc>
                  <a:txBody>
                    <a:bodyPr/>
                    <a:lstStyle/>
                    <a:p>
                      <a:pPr indent="144145" algn="ctr">
                        <a:spcAft>
                          <a:spcPts val="0"/>
                        </a:spcAft>
                      </a:pPr>
                      <a:r>
                        <a:rPr lang="en-US" sz="1800" kern="100" dirty="0"/>
                        <a:t>Letters with </a:t>
                      </a:r>
                      <a:endParaRPr lang="en-US" sz="1800" kern="100" dirty="0" smtClean="0"/>
                    </a:p>
                    <a:p>
                      <a:pPr indent="144145" algn="ctr">
                        <a:spcAft>
                          <a:spcPts val="0"/>
                        </a:spcAft>
                      </a:pPr>
                      <a:r>
                        <a:rPr lang="en-US" sz="1800" kern="100" dirty="0" smtClean="0"/>
                        <a:t>similar </a:t>
                      </a:r>
                      <a:r>
                        <a:rPr lang="en-US" sz="1800" kern="100" dirty="0"/>
                        <a:t>pronunciations</a:t>
                      </a:r>
                      <a:endParaRPr lang="zh-CN" sz="1800" kern="100" dirty="0">
                        <a:latin typeface="Times New Roman"/>
                        <a:ea typeface="Times New Roman"/>
                        <a:cs typeface="Times New Roman"/>
                      </a:endParaRPr>
                    </a:p>
                  </a:txBody>
                  <a:tcPr marL="68580" marR="68580" marT="0" marB="0"/>
                </a:tc>
                <a:tc>
                  <a:txBody>
                    <a:bodyPr/>
                    <a:lstStyle/>
                    <a:p>
                      <a:pPr indent="144145" algn="ctr">
                        <a:spcAft>
                          <a:spcPts val="0"/>
                        </a:spcAft>
                      </a:pPr>
                      <a:r>
                        <a:rPr lang="en-US" sz="1800" kern="100" dirty="0"/>
                        <a:t>‘z’ (</a:t>
                      </a:r>
                      <a:r>
                        <a:rPr lang="zh-CN" sz="1800" kern="100" dirty="0"/>
                        <a:t>兹</a:t>
                      </a:r>
                      <a:r>
                        <a:rPr lang="en-US" sz="1800" kern="100" dirty="0"/>
                        <a:t>) - ‘c’ (</a:t>
                      </a:r>
                      <a:r>
                        <a:rPr lang="zh-CN" sz="1800" kern="100" dirty="0"/>
                        <a:t>词</a:t>
                      </a:r>
                      <a:r>
                        <a:rPr lang="en-US" sz="1800" kern="100" dirty="0"/>
                        <a:t>) - ‘s’ (</a:t>
                      </a:r>
                      <a:r>
                        <a:rPr lang="zh-CN" sz="1800" kern="100" dirty="0"/>
                        <a:t>丝</a:t>
                      </a:r>
                      <a:r>
                        <a:rPr lang="en-US" sz="1800" kern="100" dirty="0"/>
                        <a:t>),  </a:t>
                      </a:r>
                      <a:endParaRPr lang="en-US" sz="1800" kern="100" dirty="0" smtClean="0"/>
                    </a:p>
                    <a:p>
                      <a:pPr indent="144145" algn="ctr">
                        <a:spcAft>
                          <a:spcPts val="0"/>
                        </a:spcAft>
                      </a:pPr>
                      <a:r>
                        <a:rPr lang="en-US" sz="1800" kern="100" dirty="0" smtClean="0"/>
                        <a:t>‘</a:t>
                      </a:r>
                      <a:r>
                        <a:rPr lang="en-US" sz="1800" kern="100" dirty="0"/>
                        <a:t>n’ (</a:t>
                      </a:r>
                      <a:r>
                        <a:rPr lang="zh-CN" sz="1800" kern="100" dirty="0"/>
                        <a:t>呢</a:t>
                      </a:r>
                      <a:r>
                        <a:rPr lang="en-US" sz="1800" kern="100" dirty="0"/>
                        <a:t>) - ‘l’ (</a:t>
                      </a:r>
                      <a:r>
                        <a:rPr lang="zh-CN" sz="1800" kern="100" dirty="0"/>
                        <a:t>勒</a:t>
                      </a:r>
                      <a:r>
                        <a:rPr lang="en-US" sz="1800" kern="100" dirty="0" smtClean="0"/>
                        <a:t>), ‘</a:t>
                      </a:r>
                      <a:r>
                        <a:rPr lang="en-US" sz="1800" kern="100" dirty="0"/>
                        <a:t>b’ (</a:t>
                      </a:r>
                      <a:r>
                        <a:rPr lang="zh-CN" sz="1800" kern="100" dirty="0"/>
                        <a:t>播</a:t>
                      </a:r>
                      <a:r>
                        <a:rPr lang="en-US" sz="1800" kern="100" dirty="0"/>
                        <a:t>) – ‘p’ (</a:t>
                      </a:r>
                      <a:r>
                        <a:rPr lang="zh-CN" sz="1800" kern="100" dirty="0"/>
                        <a:t>泼</a:t>
                      </a:r>
                      <a:r>
                        <a:rPr lang="en-US" sz="1800" kern="100" dirty="0"/>
                        <a:t>)</a:t>
                      </a:r>
                      <a:endParaRPr lang="zh-CN" sz="1800" kern="100" dirty="0">
                        <a:latin typeface="Times New Roman"/>
                        <a:ea typeface="Times New Roman"/>
                        <a:cs typeface="Times New Roman"/>
                      </a:endParaRPr>
                    </a:p>
                  </a:txBody>
                  <a:tcPr marL="68580" marR="68580" marT="0" marB="0"/>
                </a:tc>
              </a:tr>
            </a:tbl>
          </a:graphicData>
        </a:graphic>
      </p:graphicFrame>
      <p:graphicFrame>
        <p:nvGraphicFramePr>
          <p:cNvPr id="38915" name="Object 3"/>
          <p:cNvGraphicFramePr>
            <a:graphicFrameLocks noChangeAspect="1"/>
          </p:cNvGraphicFramePr>
          <p:nvPr/>
        </p:nvGraphicFramePr>
        <p:xfrm>
          <a:off x="5929322" y="2038344"/>
          <a:ext cx="2071687" cy="533400"/>
        </p:xfrm>
        <a:graphic>
          <a:graphicData uri="http://schemas.openxmlformats.org/presentationml/2006/ole">
            <p:oleObj spid="_x0000_s38915" name="Equation" r:id="rId3" imgW="1333440" imgH="342720"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linds(horizontal)">
                                      <p:cBhvr>
                                        <p:cTn id="10" dur="500"/>
                                        <p:tgtEl>
                                          <p:spTgt spid="3">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blinds(horizontal)">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linds(horizontal)">
                                      <p:cBhvr>
                                        <p:cTn id="18" dur="500"/>
                                        <p:tgtEl>
                                          <p:spTgt spid="3">
                                            <p:txEl>
                                              <p:pRg st="4" end="4"/>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linds(horizontal)">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Evaluation Metrics</a:t>
            </a:r>
            <a:endParaRPr lang="zh-CN" altLang="en-US" dirty="0"/>
          </a:p>
        </p:txBody>
      </p:sp>
      <p:sp>
        <p:nvSpPr>
          <p:cNvPr id="3" name="内容占位符 2"/>
          <p:cNvSpPr>
            <a:spLocks noGrp="1"/>
          </p:cNvSpPr>
          <p:nvPr>
            <p:ph idx="1"/>
          </p:nvPr>
        </p:nvSpPr>
        <p:spPr/>
        <p:txBody>
          <a:bodyPr>
            <a:normAutofit/>
          </a:bodyPr>
          <a:lstStyle/>
          <a:p>
            <a:r>
              <a:rPr lang="en-US" altLang="zh-CN" sz="2400" dirty="0" smtClean="0"/>
              <a:t>E</a:t>
            </a:r>
            <a:r>
              <a:rPr lang="en-US" altLang="zh-CN" sz="2400" baseline="-25000" dirty="0" smtClean="0"/>
              <a:t>1</a:t>
            </a:r>
            <a:r>
              <a:rPr lang="en-US" altLang="zh-CN" sz="2400" dirty="0" smtClean="0"/>
              <a:t>: A mistyped Pinyin is not detected, Detection error rate DER = E</a:t>
            </a:r>
            <a:r>
              <a:rPr lang="en-US" altLang="zh-CN" sz="2400" baseline="-25000" dirty="0" smtClean="0"/>
              <a:t>1 </a:t>
            </a:r>
            <a:r>
              <a:rPr lang="en-US" altLang="zh-CN" sz="2400" dirty="0" smtClean="0"/>
              <a:t>/ T</a:t>
            </a:r>
          </a:p>
          <a:p>
            <a:r>
              <a:rPr lang="en-US" altLang="zh-CN" sz="2400" dirty="0" smtClean="0"/>
              <a:t>E</a:t>
            </a:r>
            <a:r>
              <a:rPr lang="en-US" altLang="zh-CN" sz="2400" baseline="-25000" dirty="0" smtClean="0"/>
              <a:t>2</a:t>
            </a:r>
            <a:r>
              <a:rPr lang="en-US" altLang="zh-CN" sz="2400" dirty="0" smtClean="0"/>
              <a:t>: A mistyped Pinyin is not suggested to the correct Pinyin,  Correction error rate </a:t>
            </a:r>
            <a:r>
              <a:rPr lang="en-US" altLang="zh-CN" sz="2400" dirty="0" err="1" smtClean="0"/>
              <a:t>CorrER</a:t>
            </a:r>
            <a:r>
              <a:rPr lang="en-US" altLang="zh-CN" sz="2400" dirty="0" smtClean="0"/>
              <a:t> = E</a:t>
            </a:r>
            <a:r>
              <a:rPr lang="en-US" altLang="zh-CN" sz="2400" baseline="-25000" dirty="0" smtClean="0"/>
              <a:t>2 </a:t>
            </a:r>
            <a:r>
              <a:rPr lang="en-US" altLang="zh-CN" sz="2400" dirty="0" smtClean="0"/>
              <a:t>/ T</a:t>
            </a:r>
            <a:r>
              <a:rPr lang="en-US" altLang="zh-CN" sz="2400" baseline="-25000" dirty="0" smtClean="0"/>
              <a:t> </a:t>
            </a:r>
            <a:endParaRPr lang="en-US" altLang="zh-CN" sz="2400" dirty="0" smtClean="0"/>
          </a:p>
          <a:p>
            <a:r>
              <a:rPr lang="en-US" altLang="zh-CN" sz="2400" dirty="0" smtClean="0"/>
              <a:t>E</a:t>
            </a:r>
            <a:r>
              <a:rPr lang="en-US" altLang="zh-CN" sz="2400" baseline="-25000" dirty="0" smtClean="0"/>
              <a:t>3</a:t>
            </a:r>
            <a:r>
              <a:rPr lang="en-US" altLang="zh-CN" sz="2400" dirty="0" smtClean="0"/>
              <a:t>: A mistyped Pinyin is not converted to the correct Chinese word, Conversion error rate </a:t>
            </a:r>
            <a:r>
              <a:rPr lang="en-US" altLang="zh-CN" sz="2400" dirty="0" err="1" smtClean="0"/>
              <a:t>ConvER</a:t>
            </a:r>
            <a:r>
              <a:rPr lang="en-US" altLang="zh-CN" sz="2400" dirty="0" smtClean="0"/>
              <a:t> = E</a:t>
            </a:r>
            <a:r>
              <a:rPr lang="en-US" altLang="zh-CN" sz="2400" baseline="-25000" dirty="0" smtClean="0"/>
              <a:t>3</a:t>
            </a:r>
            <a:r>
              <a:rPr lang="en-US" altLang="zh-CN" sz="2400" dirty="0" smtClean="0"/>
              <a:t>/T</a:t>
            </a:r>
          </a:p>
          <a:p>
            <a:r>
              <a:rPr lang="en-US" altLang="zh-CN" sz="2400" dirty="0" smtClean="0"/>
              <a:t>Commercial software </a:t>
            </a:r>
            <a:r>
              <a:rPr lang="en-US" altLang="zh-CN" sz="2400" dirty="0" err="1" smtClean="0"/>
              <a:t>Sogou</a:t>
            </a:r>
            <a:r>
              <a:rPr lang="en-US" altLang="zh-CN" sz="2400" dirty="0" smtClean="0"/>
              <a:t>-Pinyin for comparison</a:t>
            </a:r>
            <a:endParaRPr lang="zh-CN" altLang="en-US" sz="2400" dirty="0"/>
          </a:p>
        </p:txBody>
      </p:sp>
      <p:graphicFrame>
        <p:nvGraphicFramePr>
          <p:cNvPr id="5" name="表格 4"/>
          <p:cNvGraphicFramePr>
            <a:graphicFrameLocks noGrp="1"/>
          </p:cNvGraphicFramePr>
          <p:nvPr/>
        </p:nvGraphicFramePr>
        <p:xfrm>
          <a:off x="1571604" y="4959686"/>
          <a:ext cx="6096000" cy="111252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pPr indent="144145" algn="ctr">
                        <a:spcAft>
                          <a:spcPts val="0"/>
                        </a:spcAft>
                      </a:pPr>
                      <a:r>
                        <a:rPr lang="en-US" sz="1800" b="1" kern="100" dirty="0">
                          <a:latin typeface="Times New Roman"/>
                          <a:ea typeface="宋体"/>
                          <a:cs typeface="Times New Roman"/>
                        </a:rPr>
                        <a:t>Metric</a:t>
                      </a:r>
                      <a:endParaRPr lang="zh-CN" sz="2400" b="1" kern="100" dirty="0">
                        <a:latin typeface="Times New Roman"/>
                        <a:ea typeface="Times New Roman"/>
                        <a:cs typeface="Times New Roman"/>
                      </a:endParaRPr>
                    </a:p>
                  </a:txBody>
                  <a:tcPr marL="68580" marR="68580" marT="0" marB="0"/>
                </a:tc>
                <a:tc>
                  <a:txBody>
                    <a:bodyPr/>
                    <a:lstStyle/>
                    <a:p>
                      <a:pPr indent="144145" algn="ctr">
                        <a:spcAft>
                          <a:spcPts val="0"/>
                        </a:spcAft>
                      </a:pPr>
                      <a:r>
                        <a:rPr lang="en-US" sz="1800" b="1" i="1" kern="100" dirty="0">
                          <a:latin typeface="Times New Roman"/>
                          <a:ea typeface="PMingLiU"/>
                          <a:cs typeface="Times New Roman"/>
                        </a:rPr>
                        <a:t>DER</a:t>
                      </a:r>
                      <a:endParaRPr lang="zh-CN" sz="2400" b="1" kern="100" dirty="0">
                        <a:latin typeface="Times New Roman"/>
                        <a:ea typeface="Times New Roman"/>
                        <a:cs typeface="Times New Roman"/>
                      </a:endParaRPr>
                    </a:p>
                  </a:txBody>
                  <a:tcPr marL="68580" marR="68580" marT="0" marB="0"/>
                </a:tc>
                <a:tc>
                  <a:txBody>
                    <a:bodyPr/>
                    <a:lstStyle/>
                    <a:p>
                      <a:pPr indent="144145" algn="ctr">
                        <a:spcAft>
                          <a:spcPts val="0"/>
                        </a:spcAft>
                      </a:pPr>
                      <a:r>
                        <a:rPr lang="en-US" sz="1800" b="1" i="1" kern="100" dirty="0" err="1">
                          <a:latin typeface="Times New Roman"/>
                          <a:ea typeface="PMingLiU"/>
                          <a:cs typeface="Times New Roman"/>
                        </a:rPr>
                        <a:t>CorrER</a:t>
                      </a:r>
                      <a:endParaRPr lang="zh-CN" sz="2400" b="1" kern="100" dirty="0">
                        <a:latin typeface="Times New Roman"/>
                        <a:ea typeface="Times New Roman"/>
                        <a:cs typeface="Times New Roman"/>
                      </a:endParaRPr>
                    </a:p>
                  </a:txBody>
                  <a:tcPr marL="68580" marR="68580" marT="0" marB="0"/>
                </a:tc>
                <a:tc>
                  <a:txBody>
                    <a:bodyPr/>
                    <a:lstStyle/>
                    <a:p>
                      <a:pPr indent="144145" algn="ctr">
                        <a:spcAft>
                          <a:spcPts val="0"/>
                        </a:spcAft>
                      </a:pPr>
                      <a:r>
                        <a:rPr lang="en-US" sz="1800" b="1" i="1" kern="100" dirty="0" err="1">
                          <a:latin typeface="Times New Roman"/>
                          <a:ea typeface="PMingLiU"/>
                          <a:cs typeface="Times New Roman"/>
                        </a:rPr>
                        <a:t>ConvER</a:t>
                      </a:r>
                      <a:endParaRPr lang="zh-CN" sz="2400" b="1" kern="100" dirty="0">
                        <a:latin typeface="Times New Roman"/>
                        <a:ea typeface="Times New Roman"/>
                        <a:cs typeface="Times New Roman"/>
                      </a:endParaRPr>
                    </a:p>
                  </a:txBody>
                  <a:tcPr marL="68580" marR="68580" marT="0" marB="0"/>
                </a:tc>
              </a:tr>
              <a:tr h="370840">
                <a:tc>
                  <a:txBody>
                    <a:bodyPr/>
                    <a:lstStyle/>
                    <a:p>
                      <a:pPr indent="144145" algn="ctr">
                        <a:spcAft>
                          <a:spcPts val="0"/>
                        </a:spcAft>
                      </a:pPr>
                      <a:r>
                        <a:rPr lang="en-US" sz="1800" kern="100" dirty="0" smtClean="0">
                          <a:latin typeface="Times New Roman"/>
                          <a:ea typeface="宋体"/>
                          <a:cs typeface="Times New Roman"/>
                        </a:rPr>
                        <a:t>CHIME</a:t>
                      </a:r>
                      <a:endParaRPr lang="zh-CN" sz="2400" kern="100" dirty="0">
                        <a:latin typeface="Times New Roman"/>
                        <a:ea typeface="Times New Roman"/>
                        <a:cs typeface="Times New Roman"/>
                      </a:endParaRPr>
                    </a:p>
                  </a:txBody>
                  <a:tcPr marL="68580" marR="68580" marT="0" marB="0"/>
                </a:tc>
                <a:tc>
                  <a:txBody>
                    <a:bodyPr/>
                    <a:lstStyle/>
                    <a:p>
                      <a:pPr indent="144145" algn="ctr">
                        <a:spcAft>
                          <a:spcPts val="0"/>
                        </a:spcAft>
                      </a:pPr>
                      <a:r>
                        <a:rPr lang="en-US" sz="1800" b="1" kern="100" dirty="0">
                          <a:latin typeface="Times New Roman"/>
                          <a:ea typeface="宋体"/>
                          <a:cs typeface="Times New Roman"/>
                        </a:rPr>
                        <a:t>37.40%</a:t>
                      </a:r>
                      <a:endParaRPr lang="zh-CN" sz="2400" kern="100" dirty="0">
                        <a:latin typeface="Times New Roman"/>
                        <a:ea typeface="Times New Roman"/>
                        <a:cs typeface="Times New Roman"/>
                      </a:endParaRPr>
                    </a:p>
                  </a:txBody>
                  <a:tcPr marL="68580" marR="68580" marT="0" marB="0"/>
                </a:tc>
                <a:tc>
                  <a:txBody>
                    <a:bodyPr/>
                    <a:lstStyle/>
                    <a:p>
                      <a:pPr indent="144145" algn="ctr">
                        <a:spcAft>
                          <a:spcPts val="0"/>
                        </a:spcAft>
                      </a:pPr>
                      <a:r>
                        <a:rPr lang="en-US" sz="1800" b="1" kern="100" dirty="0">
                          <a:latin typeface="Times New Roman"/>
                          <a:ea typeface="宋体"/>
                          <a:cs typeface="Times New Roman"/>
                        </a:rPr>
                        <a:t>52.43%</a:t>
                      </a:r>
                      <a:endParaRPr lang="zh-CN" sz="2400" kern="100" dirty="0">
                        <a:latin typeface="Times New Roman"/>
                        <a:ea typeface="Times New Roman"/>
                        <a:cs typeface="Times New Roman"/>
                      </a:endParaRPr>
                    </a:p>
                  </a:txBody>
                  <a:tcPr marL="68580" marR="68580" marT="0" marB="0"/>
                </a:tc>
                <a:tc>
                  <a:txBody>
                    <a:bodyPr/>
                    <a:lstStyle/>
                    <a:p>
                      <a:pPr indent="144145" algn="ctr">
                        <a:spcAft>
                          <a:spcPts val="0"/>
                        </a:spcAft>
                      </a:pPr>
                      <a:r>
                        <a:rPr lang="en-US" sz="1800" b="1" kern="100" dirty="0">
                          <a:latin typeface="Times New Roman"/>
                          <a:ea typeface="宋体"/>
                          <a:cs typeface="Times New Roman"/>
                        </a:rPr>
                        <a:t>53.56%</a:t>
                      </a:r>
                      <a:endParaRPr lang="zh-CN" sz="2400" kern="100" dirty="0">
                        <a:latin typeface="Times New Roman"/>
                        <a:ea typeface="Times New Roman"/>
                        <a:cs typeface="Times New Roman"/>
                      </a:endParaRPr>
                    </a:p>
                  </a:txBody>
                  <a:tcPr marL="68580" marR="68580" marT="0" marB="0"/>
                </a:tc>
              </a:tr>
              <a:tr h="370840">
                <a:tc>
                  <a:txBody>
                    <a:bodyPr/>
                    <a:lstStyle/>
                    <a:p>
                      <a:pPr indent="144145" algn="ctr">
                        <a:spcAft>
                          <a:spcPts val="0"/>
                        </a:spcAft>
                      </a:pPr>
                      <a:r>
                        <a:rPr lang="en-US" sz="1800" kern="100">
                          <a:latin typeface="Times New Roman"/>
                          <a:ea typeface="宋体"/>
                          <a:cs typeface="Times New Roman"/>
                        </a:rPr>
                        <a:t>Sogou</a:t>
                      </a:r>
                      <a:endParaRPr lang="zh-CN" sz="2400" kern="100">
                        <a:latin typeface="Times New Roman"/>
                        <a:ea typeface="Times New Roman"/>
                        <a:cs typeface="Times New Roman"/>
                      </a:endParaRPr>
                    </a:p>
                  </a:txBody>
                  <a:tcPr marL="68580" marR="68580" marT="0" marB="0"/>
                </a:tc>
                <a:tc>
                  <a:txBody>
                    <a:bodyPr/>
                    <a:lstStyle/>
                    <a:p>
                      <a:pPr indent="144145" algn="ctr">
                        <a:spcAft>
                          <a:spcPts val="0"/>
                        </a:spcAft>
                      </a:pPr>
                      <a:r>
                        <a:rPr lang="en-US" sz="1800" kern="100">
                          <a:latin typeface="Times New Roman"/>
                          <a:ea typeface="宋体"/>
                          <a:cs typeface="Times New Roman"/>
                        </a:rPr>
                        <a:t>70.62%</a:t>
                      </a:r>
                      <a:endParaRPr lang="zh-CN" sz="2400" kern="100">
                        <a:latin typeface="Times New Roman"/>
                        <a:ea typeface="Times New Roman"/>
                        <a:cs typeface="Times New Roman"/>
                      </a:endParaRPr>
                    </a:p>
                  </a:txBody>
                  <a:tcPr marL="68580" marR="68580" marT="0" marB="0"/>
                </a:tc>
                <a:tc>
                  <a:txBody>
                    <a:bodyPr/>
                    <a:lstStyle/>
                    <a:p>
                      <a:pPr indent="144145" algn="ctr">
                        <a:spcAft>
                          <a:spcPts val="0"/>
                        </a:spcAft>
                      </a:pPr>
                      <a:r>
                        <a:rPr lang="en-US" sz="1800" kern="100" dirty="0">
                          <a:latin typeface="Times New Roman"/>
                          <a:ea typeface="宋体"/>
                          <a:cs typeface="Times New Roman"/>
                        </a:rPr>
                        <a:t>91.19%</a:t>
                      </a:r>
                      <a:endParaRPr lang="zh-CN" sz="2400" kern="100" dirty="0">
                        <a:latin typeface="Times New Roman"/>
                        <a:ea typeface="Times New Roman"/>
                        <a:cs typeface="Times New Roman"/>
                      </a:endParaRPr>
                    </a:p>
                  </a:txBody>
                  <a:tcPr marL="68580" marR="68580" marT="0" marB="0"/>
                </a:tc>
                <a:tc>
                  <a:txBody>
                    <a:bodyPr/>
                    <a:lstStyle/>
                    <a:p>
                      <a:pPr indent="144145" algn="ctr">
                        <a:spcAft>
                          <a:spcPts val="0"/>
                        </a:spcAft>
                      </a:pPr>
                      <a:r>
                        <a:rPr lang="en-US" sz="1800" kern="100" dirty="0">
                          <a:latin typeface="Times New Roman"/>
                          <a:ea typeface="宋体"/>
                          <a:cs typeface="Times New Roman"/>
                        </a:rPr>
                        <a:t>91.75%</a:t>
                      </a:r>
                      <a:endParaRPr lang="zh-CN" sz="2400" kern="100" dirty="0">
                        <a:latin typeface="Times New Roman"/>
                        <a:ea typeface="Times New Roman"/>
                        <a:cs typeface="Times New Roman"/>
                      </a:endParaRPr>
                    </a:p>
                  </a:txBody>
                  <a:tcPr marL="68580" marR="68580" marT="0" marB="0"/>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Efficiency Evaluation</a:t>
            </a:r>
            <a:endParaRPr lang="zh-CN" altLang="en-US" dirty="0"/>
          </a:p>
        </p:txBody>
      </p:sp>
      <p:sp>
        <p:nvSpPr>
          <p:cNvPr id="3" name="内容占位符 2"/>
          <p:cNvSpPr>
            <a:spLocks noGrp="1"/>
          </p:cNvSpPr>
          <p:nvPr>
            <p:ph idx="1"/>
          </p:nvPr>
        </p:nvSpPr>
        <p:spPr/>
        <p:txBody>
          <a:bodyPr>
            <a:normAutofit/>
          </a:bodyPr>
          <a:lstStyle/>
          <a:p>
            <a:r>
              <a:rPr lang="en-US" altLang="zh-CN" sz="2400" dirty="0" smtClean="0"/>
              <a:t>Average processing time: 12.9ms/sentence</a:t>
            </a:r>
          </a:p>
          <a:p>
            <a:r>
              <a:rPr lang="en-US" altLang="zh-CN" sz="2400" dirty="0" smtClean="0"/>
              <a:t>Processing time decreases with more letters typed in </a:t>
            </a:r>
          </a:p>
          <a:p>
            <a:r>
              <a:rPr lang="en-US" altLang="zh-CN" sz="2400" dirty="0" smtClean="0"/>
              <a:t>Additional processing time of 4.97ms for CHIME</a:t>
            </a:r>
            <a:endParaRPr lang="zh-CN" altLang="en-US" sz="2400" dirty="0"/>
          </a:p>
        </p:txBody>
      </p:sp>
      <p:pic>
        <p:nvPicPr>
          <p:cNvPr id="43010" name="Picture 2" descr="G:\Research\document\会议相关\Document\IJCAI2011\Figure6.png"/>
          <p:cNvPicPr>
            <a:picLocks noChangeAspect="1" noChangeArrowheads="1"/>
          </p:cNvPicPr>
          <p:nvPr/>
        </p:nvPicPr>
        <p:blipFill>
          <a:blip r:embed="rId2"/>
          <a:srcRect/>
          <a:stretch>
            <a:fillRect/>
          </a:stretch>
        </p:blipFill>
        <p:spPr bwMode="auto">
          <a:xfrm>
            <a:off x="2285984" y="3286124"/>
            <a:ext cx="4500594" cy="34462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Saved Typing Efforts</a:t>
            </a:r>
            <a:endParaRPr lang="zh-CN" altLang="en-US" dirty="0"/>
          </a:p>
        </p:txBody>
      </p:sp>
      <p:sp>
        <p:nvSpPr>
          <p:cNvPr id="5" name="内容占位符 4"/>
          <p:cNvSpPr>
            <a:spLocks noGrp="1"/>
          </p:cNvSpPr>
          <p:nvPr>
            <p:ph idx="1"/>
          </p:nvPr>
        </p:nvSpPr>
        <p:spPr/>
        <p:txBody>
          <a:bodyPr>
            <a:normAutofit/>
          </a:bodyPr>
          <a:lstStyle/>
          <a:p>
            <a:r>
              <a:rPr lang="en-US" altLang="zh-CN" sz="2400" dirty="0" smtClean="0"/>
              <a:t>CHIME can return Chinese words before users type in a complete Pinyin sequence</a:t>
            </a:r>
            <a:endParaRPr lang="zh-CN" altLang="en-US" sz="2400" dirty="0"/>
          </a:p>
        </p:txBody>
      </p:sp>
      <p:graphicFrame>
        <p:nvGraphicFramePr>
          <p:cNvPr id="6" name="内容占位符 3"/>
          <p:cNvGraphicFramePr>
            <a:graphicFrameLocks/>
          </p:cNvGraphicFramePr>
          <p:nvPr/>
        </p:nvGraphicFramePr>
        <p:xfrm>
          <a:off x="857224" y="2751778"/>
          <a:ext cx="7643868" cy="4034808"/>
        </p:xfrm>
        <a:graphic>
          <a:graphicData uri="http://schemas.openxmlformats.org/drawingml/2006/table">
            <a:tbl>
              <a:tblPr firstRow="1" bandRow="1">
                <a:tableStyleId>{5C22544A-7EE6-4342-B048-85BDC9FD1C3A}</a:tableStyleId>
              </a:tblPr>
              <a:tblGrid>
                <a:gridCol w="2500330"/>
                <a:gridCol w="2000264"/>
                <a:gridCol w="1785950"/>
                <a:gridCol w="1357324"/>
              </a:tblGrid>
              <a:tr h="291998">
                <a:tc>
                  <a:txBody>
                    <a:bodyPr/>
                    <a:lstStyle/>
                    <a:p>
                      <a:pPr indent="144145" algn="ctr">
                        <a:spcAft>
                          <a:spcPts val="0"/>
                        </a:spcAft>
                      </a:pPr>
                      <a:r>
                        <a:rPr lang="en-US" sz="1200" kern="100" dirty="0"/>
                        <a:t>Original Pinyin</a:t>
                      </a:r>
                      <a:endParaRPr lang="zh-CN" sz="1200" kern="100" dirty="0"/>
                    </a:p>
                    <a:p>
                      <a:pPr indent="144145" algn="ctr">
                        <a:spcAft>
                          <a:spcPts val="0"/>
                        </a:spcAft>
                      </a:pPr>
                      <a:r>
                        <a:rPr lang="en-US" sz="1200" kern="100" dirty="0"/>
                        <a:t>Sequence</a:t>
                      </a:r>
                      <a:endParaRPr lang="zh-CN" sz="1200" b="1" kern="100" dirty="0">
                        <a:latin typeface="Times New Roman"/>
                        <a:ea typeface="Times New Roman"/>
                        <a:cs typeface="Times New Roman"/>
                      </a:endParaRPr>
                    </a:p>
                  </a:txBody>
                  <a:tcPr marL="65699" marR="65699" marT="0" marB="0"/>
                </a:tc>
                <a:tc>
                  <a:txBody>
                    <a:bodyPr/>
                    <a:lstStyle/>
                    <a:p>
                      <a:pPr indent="144145" algn="ctr">
                        <a:spcAft>
                          <a:spcPts val="0"/>
                        </a:spcAft>
                      </a:pPr>
                      <a:r>
                        <a:rPr lang="en-US" sz="1200" kern="100" dirty="0"/>
                        <a:t>Actual Pinyin</a:t>
                      </a:r>
                      <a:endParaRPr lang="zh-CN" sz="1200" kern="100" dirty="0"/>
                    </a:p>
                    <a:p>
                      <a:pPr indent="144145" algn="ctr">
                        <a:spcAft>
                          <a:spcPts val="0"/>
                        </a:spcAft>
                      </a:pPr>
                      <a:r>
                        <a:rPr lang="en-US" sz="1200" kern="100" dirty="0"/>
                        <a:t>Sequence</a:t>
                      </a:r>
                      <a:endParaRPr lang="zh-CN" sz="1200" b="1" kern="100" dirty="0">
                        <a:latin typeface="Times New Roman"/>
                        <a:ea typeface="Times New Roman"/>
                        <a:cs typeface="Times New Roman"/>
                      </a:endParaRPr>
                    </a:p>
                  </a:txBody>
                  <a:tcPr marL="65699" marR="65699" marT="0" marB="0"/>
                </a:tc>
                <a:tc>
                  <a:txBody>
                    <a:bodyPr/>
                    <a:lstStyle/>
                    <a:p>
                      <a:pPr indent="144145" algn="ctr">
                        <a:spcAft>
                          <a:spcPts val="0"/>
                        </a:spcAft>
                      </a:pPr>
                      <a:r>
                        <a:rPr lang="en-US" sz="1200" kern="100" dirty="0"/>
                        <a:t>Converted</a:t>
                      </a:r>
                      <a:endParaRPr lang="zh-CN" sz="1200" kern="100" dirty="0"/>
                    </a:p>
                    <a:p>
                      <a:pPr indent="144145" algn="ctr">
                        <a:spcAft>
                          <a:spcPts val="0"/>
                        </a:spcAft>
                      </a:pPr>
                      <a:r>
                        <a:rPr lang="en-US" sz="1200" kern="100" dirty="0"/>
                        <a:t>Chinese Words</a:t>
                      </a:r>
                      <a:endParaRPr lang="zh-CN" sz="1200" b="1" kern="100" dirty="0">
                        <a:latin typeface="Times New Roman"/>
                        <a:ea typeface="Times New Roman"/>
                        <a:cs typeface="Times New Roman"/>
                      </a:endParaRPr>
                    </a:p>
                  </a:txBody>
                  <a:tcPr marL="65699" marR="65699" marT="0" marB="0"/>
                </a:tc>
                <a:tc>
                  <a:txBody>
                    <a:bodyPr/>
                    <a:lstStyle/>
                    <a:p>
                      <a:pPr indent="144145" algn="ctr">
                        <a:spcAft>
                          <a:spcPts val="0"/>
                        </a:spcAft>
                      </a:pPr>
                      <a:r>
                        <a:rPr lang="en-US" sz="1200" kern="100" dirty="0"/>
                        <a:t>Saved Typing</a:t>
                      </a:r>
                      <a:endParaRPr lang="zh-CN" sz="1200" kern="100" dirty="0"/>
                    </a:p>
                    <a:p>
                      <a:pPr indent="144145" algn="ctr">
                        <a:spcAft>
                          <a:spcPts val="0"/>
                        </a:spcAft>
                      </a:pPr>
                      <a:r>
                        <a:rPr lang="en-US" sz="1200" kern="100" dirty="0"/>
                        <a:t>Efforts</a:t>
                      </a:r>
                      <a:endParaRPr lang="zh-CN" sz="1200" b="1" kern="100" dirty="0">
                        <a:latin typeface="Times New Roman"/>
                        <a:ea typeface="Times New Roman"/>
                        <a:cs typeface="Times New Roman"/>
                      </a:endParaRPr>
                    </a:p>
                  </a:txBody>
                  <a:tcPr marL="65699" marR="65699" marT="0" marB="0"/>
                </a:tc>
              </a:tr>
              <a:tr h="346858">
                <a:tc>
                  <a:txBody>
                    <a:bodyPr/>
                    <a:lstStyle/>
                    <a:p>
                      <a:pPr indent="144145" algn="ctr">
                        <a:spcAft>
                          <a:spcPts val="0"/>
                        </a:spcAft>
                      </a:pPr>
                      <a:r>
                        <a:rPr lang="en-US" sz="1200" kern="100" dirty="0" err="1"/>
                        <a:t>woemng</a:t>
                      </a:r>
                      <a:r>
                        <a:rPr lang="en-US" sz="1200" kern="100" dirty="0"/>
                        <a:t> </a:t>
                      </a:r>
                      <a:r>
                        <a:rPr lang="en-US" sz="1200" kern="100" dirty="0" err="1"/>
                        <a:t>gounai</a:t>
                      </a:r>
                      <a:r>
                        <a:rPr lang="en-US" sz="1200" kern="100" dirty="0"/>
                        <a:t> le </a:t>
                      </a:r>
                      <a:r>
                        <a:rPr lang="en-US" sz="1200" kern="100" dirty="0" err="1"/>
                        <a:t>sanghaai</a:t>
                      </a:r>
                      <a:endParaRPr lang="zh-CN" sz="1200" kern="100" dirty="0"/>
                    </a:p>
                    <a:p>
                      <a:pPr indent="144145" algn="ctr">
                        <a:spcAft>
                          <a:spcPts val="0"/>
                        </a:spcAft>
                      </a:pPr>
                      <a:r>
                        <a:rPr lang="en-US" sz="1200" kern="100" dirty="0" err="1"/>
                        <a:t>shengchang</a:t>
                      </a:r>
                      <a:r>
                        <a:rPr lang="en-US" sz="1200" kern="100" dirty="0"/>
                        <a:t> de </a:t>
                      </a:r>
                      <a:r>
                        <a:rPr lang="en-US" sz="1200" kern="100" dirty="0" err="1"/>
                        <a:t>niulai</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en-US" sz="1200" kern="100" dirty="0" err="1"/>
                        <a:t>woem</a:t>
                      </a:r>
                      <a:r>
                        <a:rPr lang="en-US" sz="1200" kern="100" dirty="0"/>
                        <a:t> </a:t>
                      </a:r>
                      <a:r>
                        <a:rPr lang="en-US" sz="1200" kern="100" dirty="0" err="1"/>
                        <a:t>gouna</a:t>
                      </a:r>
                      <a:r>
                        <a:rPr lang="en-US" sz="1200" kern="100" dirty="0"/>
                        <a:t> l </a:t>
                      </a:r>
                      <a:r>
                        <a:rPr lang="en-US" sz="1200" kern="100" dirty="0" err="1"/>
                        <a:t>sangh</a:t>
                      </a:r>
                      <a:endParaRPr lang="zh-CN" sz="1200" kern="100" dirty="0"/>
                    </a:p>
                    <a:p>
                      <a:pPr indent="144145" algn="ctr">
                        <a:spcAft>
                          <a:spcPts val="0"/>
                        </a:spcAft>
                      </a:pPr>
                      <a:r>
                        <a:rPr lang="en-US" sz="1200" kern="100" dirty="0" err="1"/>
                        <a:t>shengc</a:t>
                      </a:r>
                      <a:r>
                        <a:rPr lang="en-US" sz="1200" kern="100" dirty="0"/>
                        <a:t> d </a:t>
                      </a:r>
                      <a:r>
                        <a:rPr lang="en-US" sz="1200" kern="100" dirty="0" err="1"/>
                        <a:t>niulai</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zh-CN" sz="1200" kern="100" dirty="0"/>
                        <a:t>我们 购买 了 上海 </a:t>
                      </a:r>
                    </a:p>
                    <a:p>
                      <a:pPr indent="144145" algn="ctr">
                        <a:spcAft>
                          <a:spcPts val="0"/>
                        </a:spcAft>
                      </a:pPr>
                      <a:r>
                        <a:rPr lang="zh-CN" sz="1200" kern="100" dirty="0"/>
                        <a:t>生产 的 牛奶</a:t>
                      </a:r>
                      <a:endParaRPr lang="zh-CN" sz="1200" kern="100" dirty="0">
                        <a:latin typeface="Times New Roman"/>
                        <a:ea typeface="Times New Roman"/>
                        <a:cs typeface="Times New Roman"/>
                      </a:endParaRPr>
                    </a:p>
                  </a:txBody>
                  <a:tcPr marL="65699" marR="65699" marT="0" marB="0"/>
                </a:tc>
                <a:tc>
                  <a:txBody>
                    <a:bodyPr/>
                    <a:lstStyle/>
                    <a:p>
                      <a:pPr algn="ctr">
                        <a:spcAft>
                          <a:spcPts val="0"/>
                        </a:spcAft>
                      </a:pPr>
                      <a:r>
                        <a:rPr lang="en-US" sz="1200" kern="100" dirty="0"/>
                        <a:t>26.1%</a:t>
                      </a:r>
                      <a:endParaRPr lang="zh-CN" sz="1200" kern="100" dirty="0">
                        <a:latin typeface="Times New Roman"/>
                        <a:ea typeface="宋体"/>
                        <a:cs typeface="Times New Roman"/>
                      </a:endParaRPr>
                    </a:p>
                  </a:txBody>
                  <a:tcPr marL="65699" marR="65699" marT="0" marB="0" anchor="ctr"/>
                </a:tc>
              </a:tr>
              <a:tr h="291998">
                <a:tc>
                  <a:txBody>
                    <a:bodyPr/>
                    <a:lstStyle/>
                    <a:p>
                      <a:pPr indent="144145" algn="ctr">
                        <a:spcAft>
                          <a:spcPts val="0"/>
                        </a:spcAft>
                      </a:pPr>
                      <a:r>
                        <a:rPr lang="en-US" sz="1200" kern="100" dirty="0" err="1"/>
                        <a:t>zaichang</a:t>
                      </a:r>
                      <a:r>
                        <a:rPr lang="en-US" sz="1200" kern="100" dirty="0"/>
                        <a:t> </a:t>
                      </a:r>
                      <a:r>
                        <a:rPr lang="en-US" sz="1200" kern="100" dirty="0" err="1"/>
                        <a:t>oizhe</a:t>
                      </a:r>
                      <a:r>
                        <a:rPr lang="en-US" sz="1200" kern="100" dirty="0"/>
                        <a:t> </a:t>
                      </a:r>
                      <a:r>
                        <a:rPr lang="en-US" sz="1200" kern="100" dirty="0" err="1"/>
                        <a:t>fenfen</a:t>
                      </a:r>
                      <a:endParaRPr lang="zh-CN" sz="1200" kern="100" dirty="0"/>
                    </a:p>
                    <a:p>
                      <a:pPr indent="144145" algn="ctr">
                        <a:spcAft>
                          <a:spcPts val="0"/>
                        </a:spcAft>
                      </a:pPr>
                      <a:r>
                        <a:rPr lang="en-US" sz="1200" kern="100" dirty="0" err="1"/>
                        <a:t>juqi</a:t>
                      </a:r>
                      <a:r>
                        <a:rPr lang="en-US" sz="1200" kern="100" dirty="0"/>
                        <a:t> </a:t>
                      </a:r>
                      <a:r>
                        <a:rPr lang="en-US" sz="1200" kern="100" dirty="0" err="1"/>
                        <a:t>shexiangji</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en-US" sz="1200" kern="100" dirty="0" err="1"/>
                        <a:t>zaicha</a:t>
                      </a:r>
                      <a:r>
                        <a:rPr lang="en-US" sz="1200" kern="100" dirty="0"/>
                        <a:t> </a:t>
                      </a:r>
                      <a:r>
                        <a:rPr lang="en-US" sz="1200" kern="100" dirty="0" err="1"/>
                        <a:t>oiz</a:t>
                      </a:r>
                      <a:r>
                        <a:rPr lang="en-US" sz="1200" kern="100" dirty="0"/>
                        <a:t> </a:t>
                      </a:r>
                      <a:r>
                        <a:rPr lang="en-US" sz="1200" kern="100" dirty="0" err="1"/>
                        <a:t>fenfe</a:t>
                      </a:r>
                      <a:endParaRPr lang="zh-CN" sz="1200" kern="100" dirty="0"/>
                    </a:p>
                    <a:p>
                      <a:pPr indent="144145" algn="ctr">
                        <a:spcAft>
                          <a:spcPts val="0"/>
                        </a:spcAft>
                      </a:pPr>
                      <a:r>
                        <a:rPr lang="en-US" sz="1200" kern="100" dirty="0" err="1"/>
                        <a:t>juqi</a:t>
                      </a:r>
                      <a:r>
                        <a:rPr lang="en-US" sz="1200" kern="100" dirty="0"/>
                        <a:t> </a:t>
                      </a:r>
                      <a:r>
                        <a:rPr lang="en-US" sz="1200" kern="100" dirty="0" err="1"/>
                        <a:t>shexiangj</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zh-CN" sz="1200" kern="100" dirty="0"/>
                        <a:t>在场 记者 纷纷 </a:t>
                      </a:r>
                    </a:p>
                    <a:p>
                      <a:pPr indent="144145" algn="ctr">
                        <a:spcAft>
                          <a:spcPts val="0"/>
                        </a:spcAft>
                      </a:pPr>
                      <a:r>
                        <a:rPr lang="zh-CN" sz="1200" kern="100" dirty="0"/>
                        <a:t>举起 摄像机</a:t>
                      </a:r>
                      <a:endParaRPr lang="zh-CN" sz="1200" kern="100" dirty="0">
                        <a:latin typeface="Times New Roman"/>
                        <a:ea typeface="Times New Roman"/>
                        <a:cs typeface="Times New Roman"/>
                      </a:endParaRPr>
                    </a:p>
                  </a:txBody>
                  <a:tcPr marL="65699" marR="65699" marT="0" marB="0"/>
                </a:tc>
                <a:tc>
                  <a:txBody>
                    <a:bodyPr/>
                    <a:lstStyle/>
                    <a:p>
                      <a:pPr algn="ctr">
                        <a:spcAft>
                          <a:spcPts val="0"/>
                        </a:spcAft>
                      </a:pPr>
                      <a:r>
                        <a:rPr lang="en-US" sz="1200" kern="100"/>
                        <a:t>16.2%</a:t>
                      </a:r>
                      <a:endParaRPr lang="zh-CN" sz="1200" kern="100">
                        <a:latin typeface="Times New Roman"/>
                        <a:ea typeface="宋体"/>
                        <a:cs typeface="Times New Roman"/>
                      </a:endParaRPr>
                    </a:p>
                  </a:txBody>
                  <a:tcPr marL="65699" marR="65699" marT="0" marB="0" anchor="ctr"/>
                </a:tc>
              </a:tr>
              <a:tr h="338142">
                <a:tc>
                  <a:txBody>
                    <a:bodyPr/>
                    <a:lstStyle/>
                    <a:p>
                      <a:pPr indent="144145" algn="ctr">
                        <a:spcAft>
                          <a:spcPts val="0"/>
                        </a:spcAft>
                      </a:pPr>
                      <a:r>
                        <a:rPr lang="en-US" sz="1200" kern="100" dirty="0" err="1"/>
                        <a:t>zhuajin</a:t>
                      </a:r>
                      <a:r>
                        <a:rPr lang="en-US" sz="1200" kern="100" dirty="0"/>
                        <a:t> </a:t>
                      </a:r>
                      <a:r>
                        <a:rPr lang="en-US" sz="1200" kern="100" dirty="0" err="1"/>
                        <a:t>richang</a:t>
                      </a:r>
                      <a:r>
                        <a:rPr lang="en-US" sz="1200" kern="100" dirty="0"/>
                        <a:t> </a:t>
                      </a:r>
                      <a:r>
                        <a:rPr lang="en-US" sz="1200" kern="100" dirty="0" err="1"/>
                        <a:t>shenghou</a:t>
                      </a:r>
                      <a:endParaRPr lang="zh-CN" sz="1200" kern="100" dirty="0"/>
                    </a:p>
                    <a:p>
                      <a:pPr indent="144145" algn="ctr">
                        <a:spcAft>
                          <a:spcPts val="0"/>
                        </a:spcAft>
                      </a:pPr>
                      <a:r>
                        <a:rPr lang="en-US" sz="1200" kern="100" dirty="0"/>
                        <a:t>de </a:t>
                      </a:r>
                      <a:r>
                        <a:rPr lang="en-US" sz="1200" kern="100" dirty="0" err="1"/>
                        <a:t>uifu</a:t>
                      </a:r>
                      <a:r>
                        <a:rPr lang="en-US" sz="1200" kern="100" dirty="0"/>
                        <a:t> </a:t>
                      </a:r>
                      <a:r>
                        <a:rPr lang="en-US" sz="1200" kern="100" dirty="0" err="1"/>
                        <a:t>gongzuo</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en-US" sz="1200" kern="100" dirty="0" err="1"/>
                        <a:t>zhuaji</a:t>
                      </a:r>
                      <a:r>
                        <a:rPr lang="en-US" sz="1200" kern="100" dirty="0"/>
                        <a:t> rich </a:t>
                      </a:r>
                      <a:r>
                        <a:rPr lang="en-US" sz="1200" kern="100" dirty="0" err="1"/>
                        <a:t>shengh</a:t>
                      </a:r>
                      <a:endParaRPr lang="zh-CN" sz="1200" kern="100" dirty="0"/>
                    </a:p>
                    <a:p>
                      <a:pPr indent="144145" algn="ctr">
                        <a:spcAft>
                          <a:spcPts val="0"/>
                        </a:spcAft>
                      </a:pPr>
                      <a:r>
                        <a:rPr lang="en-US" sz="1200" kern="100" dirty="0"/>
                        <a:t>d </a:t>
                      </a:r>
                      <a:r>
                        <a:rPr lang="en-US" sz="1200" kern="100" dirty="0" err="1"/>
                        <a:t>uifu</a:t>
                      </a:r>
                      <a:r>
                        <a:rPr lang="en-US" sz="1200" kern="100" dirty="0"/>
                        <a:t> </a:t>
                      </a:r>
                      <a:r>
                        <a:rPr lang="en-US" sz="1200" kern="100" dirty="0" err="1"/>
                        <a:t>gongz</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zh-CN" sz="1200" kern="100" dirty="0"/>
                        <a:t>抓紧 日常 生活 </a:t>
                      </a:r>
                    </a:p>
                    <a:p>
                      <a:pPr indent="144145" algn="ctr">
                        <a:spcAft>
                          <a:spcPts val="0"/>
                        </a:spcAft>
                      </a:pPr>
                      <a:r>
                        <a:rPr lang="zh-CN" sz="1200" kern="100" dirty="0"/>
                        <a:t>的 恢复 工作</a:t>
                      </a:r>
                      <a:endParaRPr lang="zh-CN" sz="1200" kern="100" dirty="0">
                        <a:latin typeface="Times New Roman"/>
                        <a:ea typeface="Times New Roman"/>
                        <a:cs typeface="Times New Roman"/>
                      </a:endParaRPr>
                    </a:p>
                  </a:txBody>
                  <a:tcPr marL="65699" marR="65699" marT="0" marB="0"/>
                </a:tc>
                <a:tc>
                  <a:txBody>
                    <a:bodyPr/>
                    <a:lstStyle/>
                    <a:p>
                      <a:pPr algn="ctr">
                        <a:spcAft>
                          <a:spcPts val="0"/>
                        </a:spcAft>
                      </a:pPr>
                      <a:r>
                        <a:rPr lang="en-US" sz="1200" kern="100"/>
                        <a:t>22.5%</a:t>
                      </a:r>
                      <a:endParaRPr lang="zh-CN" sz="1200" kern="100">
                        <a:latin typeface="Times New Roman"/>
                        <a:ea typeface="宋体"/>
                        <a:cs typeface="Times New Roman"/>
                      </a:endParaRPr>
                    </a:p>
                  </a:txBody>
                  <a:tcPr marL="65699" marR="65699" marT="0" marB="0" anchor="ctr"/>
                </a:tc>
              </a:tr>
              <a:tr h="291998">
                <a:tc>
                  <a:txBody>
                    <a:bodyPr/>
                    <a:lstStyle/>
                    <a:p>
                      <a:pPr indent="144145" algn="ctr">
                        <a:spcAft>
                          <a:spcPts val="0"/>
                        </a:spcAft>
                      </a:pPr>
                      <a:r>
                        <a:rPr lang="en-US" sz="1200" kern="100" dirty="0" err="1"/>
                        <a:t>yixie</a:t>
                      </a:r>
                      <a:r>
                        <a:rPr lang="en-US" sz="1200" kern="100" dirty="0"/>
                        <a:t> </a:t>
                      </a:r>
                      <a:r>
                        <a:rPr lang="en-US" sz="1200" kern="100" dirty="0" err="1"/>
                        <a:t>caidtan</a:t>
                      </a:r>
                      <a:r>
                        <a:rPr lang="en-US" sz="1200" kern="100" dirty="0"/>
                        <a:t> </a:t>
                      </a:r>
                      <a:r>
                        <a:rPr lang="en-US" sz="1200" kern="100" dirty="0" err="1"/>
                        <a:t>changjina</a:t>
                      </a:r>
                      <a:endParaRPr lang="zh-CN" sz="1200" kern="100" dirty="0"/>
                    </a:p>
                    <a:p>
                      <a:pPr indent="144145" algn="ctr">
                        <a:spcAft>
                          <a:spcPts val="0"/>
                        </a:spcAft>
                      </a:pPr>
                      <a:r>
                        <a:rPr lang="en-US" sz="1200" kern="100" dirty="0" err="1"/>
                        <a:t>gfennu</a:t>
                      </a:r>
                      <a:r>
                        <a:rPr lang="en-US" sz="1200" kern="100" dirty="0"/>
                        <a:t> le</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en-US" sz="1200" kern="100" dirty="0" err="1"/>
                        <a:t>yix</a:t>
                      </a:r>
                      <a:r>
                        <a:rPr lang="en-US" sz="1200" kern="100" dirty="0"/>
                        <a:t> </a:t>
                      </a:r>
                      <a:r>
                        <a:rPr lang="en-US" sz="1200" kern="100" dirty="0" err="1"/>
                        <a:t>caidt</a:t>
                      </a:r>
                      <a:r>
                        <a:rPr lang="en-US" sz="1200" kern="100" dirty="0"/>
                        <a:t> </a:t>
                      </a:r>
                      <a:r>
                        <a:rPr lang="en-US" sz="1200" kern="100" dirty="0" err="1"/>
                        <a:t>changj</a:t>
                      </a:r>
                      <a:endParaRPr lang="zh-CN" sz="1200" kern="100" dirty="0"/>
                    </a:p>
                    <a:p>
                      <a:pPr indent="144145" algn="ctr">
                        <a:spcAft>
                          <a:spcPts val="0"/>
                        </a:spcAft>
                      </a:pPr>
                      <a:r>
                        <a:rPr lang="en-US" sz="1200" kern="100" dirty="0" err="1"/>
                        <a:t>gfennu</a:t>
                      </a:r>
                      <a:r>
                        <a:rPr lang="en-US" sz="1200" kern="100" dirty="0"/>
                        <a:t> l</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zh-CN" sz="1200" kern="100" dirty="0"/>
                        <a:t>一些 彩电 厂家 </a:t>
                      </a:r>
                    </a:p>
                    <a:p>
                      <a:pPr indent="144145" algn="ctr">
                        <a:spcAft>
                          <a:spcPts val="0"/>
                        </a:spcAft>
                      </a:pPr>
                      <a:r>
                        <a:rPr lang="zh-CN" sz="1200" kern="100" dirty="0"/>
                        <a:t>愤怒 了</a:t>
                      </a:r>
                      <a:endParaRPr lang="zh-CN" sz="1200" kern="100" dirty="0">
                        <a:latin typeface="Times New Roman"/>
                        <a:ea typeface="Times New Roman"/>
                        <a:cs typeface="Times New Roman"/>
                      </a:endParaRPr>
                    </a:p>
                  </a:txBody>
                  <a:tcPr marL="65699" marR="65699" marT="0" marB="0"/>
                </a:tc>
                <a:tc>
                  <a:txBody>
                    <a:bodyPr/>
                    <a:lstStyle/>
                    <a:p>
                      <a:pPr algn="ctr">
                        <a:spcAft>
                          <a:spcPts val="0"/>
                        </a:spcAft>
                      </a:pPr>
                      <a:r>
                        <a:rPr lang="en-US" sz="1200" kern="100"/>
                        <a:t>24.2%</a:t>
                      </a:r>
                      <a:endParaRPr lang="zh-CN" sz="1200" kern="100">
                        <a:latin typeface="Times New Roman"/>
                        <a:ea typeface="宋体"/>
                        <a:cs typeface="Times New Roman"/>
                      </a:endParaRPr>
                    </a:p>
                  </a:txBody>
                  <a:tcPr marL="65699" marR="65699" marT="0" marB="0" anchor="ctr"/>
                </a:tc>
              </a:tr>
              <a:tr h="338142">
                <a:tc>
                  <a:txBody>
                    <a:bodyPr/>
                    <a:lstStyle/>
                    <a:p>
                      <a:pPr indent="144145" algn="ctr">
                        <a:spcAft>
                          <a:spcPts val="0"/>
                        </a:spcAft>
                      </a:pPr>
                      <a:r>
                        <a:rPr lang="en-US" sz="1200" kern="100" dirty="0" err="1"/>
                        <a:t>quanguo</a:t>
                      </a:r>
                      <a:r>
                        <a:rPr lang="en-US" sz="1200" kern="100" dirty="0"/>
                        <a:t> </a:t>
                      </a:r>
                      <a:r>
                        <a:rPr lang="en-US" sz="1200" kern="100" dirty="0" err="1"/>
                        <a:t>xiyhiji</a:t>
                      </a:r>
                      <a:r>
                        <a:rPr lang="en-US" sz="1200" kern="100" dirty="0"/>
                        <a:t> </a:t>
                      </a:r>
                      <a:r>
                        <a:rPr lang="en-US" sz="1200" kern="100" dirty="0" err="1"/>
                        <a:t>shohoufuwu</a:t>
                      </a:r>
                      <a:endParaRPr lang="zh-CN" sz="1200" kern="100" dirty="0"/>
                    </a:p>
                    <a:p>
                      <a:pPr indent="144145" algn="ctr">
                        <a:spcAft>
                          <a:spcPts val="0"/>
                        </a:spcAft>
                      </a:pPr>
                      <a:r>
                        <a:rPr lang="en-US" sz="1200" kern="100" dirty="0" err="1"/>
                        <a:t>youxiu</a:t>
                      </a:r>
                      <a:r>
                        <a:rPr lang="en-US" sz="1200" kern="100" dirty="0"/>
                        <a:t> </a:t>
                      </a:r>
                      <a:r>
                        <a:rPr lang="en-US" sz="1200" kern="100" dirty="0" err="1"/>
                        <a:t>changjia</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en-US" sz="1200" kern="100" dirty="0" err="1"/>
                        <a:t>quang</a:t>
                      </a:r>
                      <a:r>
                        <a:rPr lang="en-US" sz="1200" kern="100" dirty="0"/>
                        <a:t> </a:t>
                      </a:r>
                      <a:r>
                        <a:rPr lang="en-US" sz="1200" kern="100" dirty="0" err="1"/>
                        <a:t>xiyhiji</a:t>
                      </a:r>
                      <a:r>
                        <a:rPr lang="en-US" sz="1200" kern="100" dirty="0"/>
                        <a:t> </a:t>
                      </a:r>
                      <a:r>
                        <a:rPr lang="en-US" sz="1200" kern="100" dirty="0" err="1"/>
                        <a:t>shohouf</a:t>
                      </a:r>
                      <a:endParaRPr lang="zh-CN" sz="1200" kern="100" dirty="0"/>
                    </a:p>
                    <a:p>
                      <a:pPr indent="144145" algn="ctr">
                        <a:spcAft>
                          <a:spcPts val="0"/>
                        </a:spcAft>
                      </a:pPr>
                      <a:r>
                        <a:rPr lang="en-US" sz="1200" kern="100" dirty="0" err="1"/>
                        <a:t>youxiu</a:t>
                      </a:r>
                      <a:r>
                        <a:rPr lang="en-US" sz="1200" kern="100" dirty="0"/>
                        <a:t> </a:t>
                      </a:r>
                      <a:r>
                        <a:rPr lang="en-US" sz="1200" kern="100" dirty="0" err="1"/>
                        <a:t>changj</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zh-CN" sz="1200" kern="100" dirty="0"/>
                        <a:t>全国 洗衣机 售后服务 </a:t>
                      </a:r>
                    </a:p>
                    <a:p>
                      <a:pPr indent="144145" algn="ctr">
                        <a:spcAft>
                          <a:spcPts val="0"/>
                        </a:spcAft>
                      </a:pPr>
                      <a:r>
                        <a:rPr lang="zh-CN" sz="1200" kern="100" dirty="0"/>
                        <a:t>优秀 厂家</a:t>
                      </a:r>
                      <a:endParaRPr lang="zh-CN" sz="1200" kern="100" dirty="0">
                        <a:latin typeface="Times New Roman"/>
                        <a:ea typeface="Times New Roman"/>
                        <a:cs typeface="Times New Roman"/>
                      </a:endParaRPr>
                    </a:p>
                  </a:txBody>
                  <a:tcPr marL="65699" marR="65699" marT="0" marB="0"/>
                </a:tc>
                <a:tc>
                  <a:txBody>
                    <a:bodyPr/>
                    <a:lstStyle/>
                    <a:p>
                      <a:pPr algn="ctr">
                        <a:spcAft>
                          <a:spcPts val="0"/>
                        </a:spcAft>
                      </a:pPr>
                      <a:r>
                        <a:rPr lang="en-US" sz="1200" kern="100"/>
                        <a:t>16.7%</a:t>
                      </a:r>
                      <a:endParaRPr lang="zh-CN" sz="1200" kern="100">
                        <a:latin typeface="Times New Roman"/>
                        <a:ea typeface="宋体"/>
                        <a:cs typeface="Times New Roman"/>
                      </a:endParaRPr>
                    </a:p>
                  </a:txBody>
                  <a:tcPr marL="65699" marR="65699" marT="0" marB="0" anchor="ctr"/>
                </a:tc>
              </a:tr>
              <a:tr h="377208">
                <a:tc>
                  <a:txBody>
                    <a:bodyPr/>
                    <a:lstStyle/>
                    <a:p>
                      <a:pPr indent="144145" algn="ctr">
                        <a:spcAft>
                          <a:spcPts val="0"/>
                        </a:spcAft>
                      </a:pPr>
                      <a:r>
                        <a:rPr lang="en-US" sz="1200" kern="100" dirty="0" err="1"/>
                        <a:t>shenchanguosheng</a:t>
                      </a:r>
                      <a:r>
                        <a:rPr lang="en-US" sz="1200" kern="100" dirty="0"/>
                        <a:t> de duo </a:t>
                      </a:r>
                      <a:r>
                        <a:rPr lang="en-US" sz="1200" kern="100" dirty="0" err="1"/>
                        <a:t>suhyu</a:t>
                      </a:r>
                      <a:endParaRPr lang="zh-CN" sz="1200" kern="100" dirty="0"/>
                    </a:p>
                    <a:p>
                      <a:pPr indent="144145" algn="ctr">
                        <a:spcAft>
                          <a:spcPts val="0"/>
                        </a:spcAft>
                      </a:pPr>
                      <a:r>
                        <a:rPr lang="en-US" sz="1200" kern="100" dirty="0" err="1"/>
                        <a:t>laodongmimixing</a:t>
                      </a:r>
                      <a:r>
                        <a:rPr lang="en-US" sz="1200" kern="100" dirty="0"/>
                        <a:t> </a:t>
                      </a:r>
                      <a:r>
                        <a:rPr lang="en-US" sz="1200" kern="100" dirty="0" err="1"/>
                        <a:t>chanpin</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en-US" sz="1200" kern="100" dirty="0" err="1"/>
                        <a:t>shenchanguos</a:t>
                      </a:r>
                      <a:r>
                        <a:rPr lang="en-US" sz="1200" kern="100" dirty="0"/>
                        <a:t> d duo </a:t>
                      </a:r>
                      <a:r>
                        <a:rPr lang="en-US" sz="1200" kern="100" dirty="0" err="1"/>
                        <a:t>suhy</a:t>
                      </a:r>
                      <a:endParaRPr lang="zh-CN" sz="1200" kern="100" dirty="0"/>
                    </a:p>
                    <a:p>
                      <a:pPr indent="144145" algn="ctr">
                        <a:spcAft>
                          <a:spcPts val="0"/>
                        </a:spcAft>
                      </a:pPr>
                      <a:r>
                        <a:rPr lang="en-US" sz="1200" kern="100" dirty="0" err="1"/>
                        <a:t>laodongmimi</a:t>
                      </a:r>
                      <a:r>
                        <a:rPr lang="en-US" sz="1200" kern="100" dirty="0"/>
                        <a:t> </a:t>
                      </a:r>
                      <a:r>
                        <a:rPr lang="en-US" sz="1200" kern="100" dirty="0" err="1"/>
                        <a:t>chanp</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zh-CN" sz="1200" kern="100" dirty="0"/>
                        <a:t>生产过剩 的 多属于</a:t>
                      </a:r>
                    </a:p>
                    <a:p>
                      <a:pPr indent="144145" algn="ctr">
                        <a:spcAft>
                          <a:spcPts val="0"/>
                        </a:spcAft>
                      </a:pPr>
                      <a:r>
                        <a:rPr lang="zh-CN" sz="1200" kern="100" dirty="0"/>
                        <a:t>劳动密集型 产品</a:t>
                      </a:r>
                      <a:endParaRPr lang="zh-CN" sz="1200" kern="100" dirty="0">
                        <a:latin typeface="Times New Roman"/>
                        <a:ea typeface="Times New Roman"/>
                        <a:cs typeface="Times New Roman"/>
                      </a:endParaRPr>
                    </a:p>
                  </a:txBody>
                  <a:tcPr marL="65699" marR="65699" marT="0" marB="0"/>
                </a:tc>
                <a:tc>
                  <a:txBody>
                    <a:bodyPr/>
                    <a:lstStyle/>
                    <a:p>
                      <a:pPr algn="ctr">
                        <a:spcAft>
                          <a:spcPts val="0"/>
                        </a:spcAft>
                      </a:pPr>
                      <a:r>
                        <a:rPr lang="en-US" sz="1200" kern="100"/>
                        <a:t>22.6%</a:t>
                      </a:r>
                      <a:endParaRPr lang="zh-CN" sz="1200" kern="100">
                        <a:latin typeface="Times New Roman"/>
                        <a:ea typeface="宋体"/>
                        <a:cs typeface="Times New Roman"/>
                      </a:endParaRPr>
                    </a:p>
                  </a:txBody>
                  <a:tcPr marL="65699" marR="65699" marT="0" marB="0" anchor="ctr"/>
                </a:tc>
              </a:tr>
              <a:tr h="285752">
                <a:tc>
                  <a:txBody>
                    <a:bodyPr/>
                    <a:lstStyle/>
                    <a:p>
                      <a:pPr indent="144145" algn="ctr">
                        <a:spcAft>
                          <a:spcPts val="0"/>
                        </a:spcAft>
                      </a:pPr>
                      <a:r>
                        <a:rPr lang="en-US" sz="1200" kern="100" dirty="0" err="1"/>
                        <a:t>shangpingjingji</a:t>
                      </a:r>
                      <a:r>
                        <a:rPr lang="en-US" sz="1200" kern="100" dirty="0"/>
                        <a:t> </a:t>
                      </a:r>
                      <a:r>
                        <a:rPr lang="en-US" sz="1200" kern="100" dirty="0" err="1"/>
                        <a:t>qianglie</a:t>
                      </a:r>
                      <a:r>
                        <a:rPr lang="en-US" sz="1200" kern="100" dirty="0"/>
                        <a:t> </a:t>
                      </a:r>
                      <a:r>
                        <a:rPr lang="en-US" sz="1200" kern="100" dirty="0" err="1"/>
                        <a:t>fuhuan</a:t>
                      </a:r>
                      <a:endParaRPr lang="zh-CN" sz="1200" kern="100" dirty="0"/>
                    </a:p>
                    <a:p>
                      <a:pPr indent="144145" algn="ctr">
                        <a:spcAft>
                          <a:spcPts val="0"/>
                        </a:spcAft>
                      </a:pPr>
                      <a:r>
                        <a:rPr lang="en-US" sz="1200" kern="100" dirty="0" err="1"/>
                        <a:t>kexuejishu</a:t>
                      </a:r>
                      <a:r>
                        <a:rPr lang="en-US" sz="1200" kern="100" dirty="0"/>
                        <a:t> de </a:t>
                      </a:r>
                      <a:r>
                        <a:rPr lang="en-US" sz="1200" kern="100" dirty="0" err="1"/>
                        <a:t>zhichi</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en-US" sz="1200" kern="100" dirty="0" err="1"/>
                        <a:t>shangpingji</a:t>
                      </a:r>
                      <a:r>
                        <a:rPr lang="en-US" sz="1200" kern="100" dirty="0"/>
                        <a:t> </a:t>
                      </a:r>
                      <a:r>
                        <a:rPr lang="en-US" sz="1200" kern="100" dirty="0" err="1"/>
                        <a:t>qiangl</a:t>
                      </a:r>
                      <a:r>
                        <a:rPr lang="en-US" sz="1200" kern="100" dirty="0"/>
                        <a:t> </a:t>
                      </a:r>
                      <a:r>
                        <a:rPr lang="en-US" sz="1200" kern="100" dirty="0" err="1"/>
                        <a:t>fuhuan</a:t>
                      </a:r>
                      <a:endParaRPr lang="zh-CN" sz="1200" kern="100" dirty="0"/>
                    </a:p>
                    <a:p>
                      <a:pPr indent="144145" algn="ctr">
                        <a:spcAft>
                          <a:spcPts val="0"/>
                        </a:spcAft>
                      </a:pPr>
                      <a:r>
                        <a:rPr lang="en-US" sz="1200" kern="100" dirty="0" err="1"/>
                        <a:t>kexuejish</a:t>
                      </a:r>
                      <a:r>
                        <a:rPr lang="en-US" sz="1200" kern="100" dirty="0"/>
                        <a:t> d </a:t>
                      </a:r>
                      <a:r>
                        <a:rPr lang="en-US" sz="1200" kern="100" dirty="0" err="1"/>
                        <a:t>zhic</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zh-CN" sz="1200" kern="100" dirty="0"/>
                        <a:t>商品经济 强烈 呼唤</a:t>
                      </a:r>
                    </a:p>
                    <a:p>
                      <a:pPr indent="144145" algn="ctr">
                        <a:spcAft>
                          <a:spcPts val="0"/>
                        </a:spcAft>
                      </a:pPr>
                      <a:r>
                        <a:rPr lang="zh-CN" sz="1200" kern="100" dirty="0"/>
                        <a:t>科学技术 的 支持</a:t>
                      </a:r>
                      <a:endParaRPr lang="zh-CN" sz="1200" kern="100" dirty="0">
                        <a:latin typeface="Times New Roman"/>
                        <a:ea typeface="Times New Roman"/>
                        <a:cs typeface="Times New Roman"/>
                      </a:endParaRPr>
                    </a:p>
                  </a:txBody>
                  <a:tcPr marL="65699" marR="65699" marT="0" marB="0"/>
                </a:tc>
                <a:tc>
                  <a:txBody>
                    <a:bodyPr/>
                    <a:lstStyle/>
                    <a:p>
                      <a:pPr algn="ctr">
                        <a:spcAft>
                          <a:spcPts val="0"/>
                        </a:spcAft>
                      </a:pPr>
                      <a:r>
                        <a:rPr lang="en-US" sz="1200" kern="100" dirty="0"/>
                        <a:t>19.2%</a:t>
                      </a:r>
                      <a:endParaRPr lang="zh-CN" sz="1200" kern="100" dirty="0">
                        <a:latin typeface="Times New Roman"/>
                        <a:ea typeface="宋体"/>
                        <a:cs typeface="Times New Roman"/>
                      </a:endParaRPr>
                    </a:p>
                  </a:txBody>
                  <a:tcPr marL="65699" marR="65699" marT="0" marB="0" anchor="ctr"/>
                </a:tc>
              </a:tr>
              <a:tr h="338142">
                <a:tc>
                  <a:txBody>
                    <a:bodyPr/>
                    <a:lstStyle/>
                    <a:p>
                      <a:pPr indent="144145" algn="ctr">
                        <a:spcAft>
                          <a:spcPts val="0"/>
                        </a:spcAft>
                      </a:pPr>
                      <a:r>
                        <a:rPr lang="en-US" sz="1200" kern="100" dirty="0" err="1"/>
                        <a:t>tigao</a:t>
                      </a:r>
                      <a:r>
                        <a:rPr lang="en-US" sz="1200" kern="100" dirty="0"/>
                        <a:t> </a:t>
                      </a:r>
                      <a:r>
                        <a:rPr lang="en-US" sz="1200" kern="100" dirty="0" err="1"/>
                        <a:t>canping</a:t>
                      </a:r>
                      <a:r>
                        <a:rPr lang="en-US" sz="1200" kern="100" dirty="0"/>
                        <a:t> </a:t>
                      </a:r>
                      <a:r>
                        <a:rPr lang="en-US" sz="1200" kern="100" dirty="0" err="1"/>
                        <a:t>zhiliang</a:t>
                      </a:r>
                      <a:r>
                        <a:rPr lang="en-US" sz="1200" kern="100" dirty="0"/>
                        <a:t> </a:t>
                      </a:r>
                      <a:r>
                        <a:rPr lang="en-US" sz="1200" kern="100" dirty="0" err="1"/>
                        <a:t>yu</a:t>
                      </a:r>
                      <a:endParaRPr lang="zh-CN" sz="1200" kern="100" dirty="0"/>
                    </a:p>
                    <a:p>
                      <a:pPr indent="144145" algn="ctr">
                        <a:spcAft>
                          <a:spcPts val="0"/>
                        </a:spcAft>
                      </a:pPr>
                      <a:r>
                        <a:rPr lang="en-US" sz="1200" kern="100" dirty="0" err="1"/>
                        <a:t>guanni</a:t>
                      </a:r>
                      <a:r>
                        <a:rPr lang="en-US" sz="1200" kern="100" dirty="0"/>
                        <a:t> </a:t>
                      </a:r>
                      <a:r>
                        <a:rPr lang="en-US" sz="1200" kern="100" dirty="0" err="1"/>
                        <a:t>suiping</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en-US" sz="1200" kern="100" dirty="0" err="1"/>
                        <a:t>tiga</a:t>
                      </a:r>
                      <a:r>
                        <a:rPr lang="en-US" sz="1200" kern="100" dirty="0"/>
                        <a:t> </a:t>
                      </a:r>
                      <a:r>
                        <a:rPr lang="en-US" sz="1200" kern="100" dirty="0" err="1"/>
                        <a:t>canp</a:t>
                      </a:r>
                      <a:r>
                        <a:rPr lang="en-US" sz="1200" kern="100" dirty="0"/>
                        <a:t> </a:t>
                      </a:r>
                      <a:r>
                        <a:rPr lang="en-US" sz="1200" kern="100" dirty="0" err="1"/>
                        <a:t>zhilia</a:t>
                      </a:r>
                      <a:r>
                        <a:rPr lang="en-US" sz="1200" kern="100" dirty="0"/>
                        <a:t> </a:t>
                      </a:r>
                      <a:r>
                        <a:rPr lang="en-US" sz="1200" kern="100" dirty="0" err="1"/>
                        <a:t>yu</a:t>
                      </a:r>
                      <a:endParaRPr lang="zh-CN" sz="1200" kern="100" dirty="0"/>
                    </a:p>
                    <a:p>
                      <a:pPr indent="144145" algn="ctr">
                        <a:spcAft>
                          <a:spcPts val="0"/>
                        </a:spcAft>
                      </a:pPr>
                      <a:r>
                        <a:rPr lang="en-US" sz="1200" kern="100" dirty="0" err="1"/>
                        <a:t>guanni</a:t>
                      </a:r>
                      <a:r>
                        <a:rPr lang="en-US" sz="1200" kern="100" dirty="0"/>
                        <a:t> </a:t>
                      </a:r>
                      <a:r>
                        <a:rPr lang="en-US" sz="1200" kern="100" dirty="0" err="1"/>
                        <a:t>suipi</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zh-CN" sz="1200" kern="100" dirty="0"/>
                        <a:t>提高 产品 质量 与 </a:t>
                      </a:r>
                    </a:p>
                    <a:p>
                      <a:pPr indent="144145" algn="ctr">
                        <a:spcAft>
                          <a:spcPts val="0"/>
                        </a:spcAft>
                      </a:pPr>
                      <a:r>
                        <a:rPr lang="zh-CN" sz="1200" kern="100" dirty="0"/>
                        <a:t>管理 水平</a:t>
                      </a:r>
                      <a:endParaRPr lang="zh-CN" sz="1200" kern="100" dirty="0">
                        <a:latin typeface="Times New Roman"/>
                        <a:ea typeface="Times New Roman"/>
                        <a:cs typeface="Times New Roman"/>
                      </a:endParaRPr>
                    </a:p>
                  </a:txBody>
                  <a:tcPr marL="65699" marR="65699" marT="0" marB="0"/>
                </a:tc>
                <a:tc>
                  <a:txBody>
                    <a:bodyPr/>
                    <a:lstStyle/>
                    <a:p>
                      <a:pPr algn="ctr">
                        <a:spcAft>
                          <a:spcPts val="0"/>
                        </a:spcAft>
                      </a:pPr>
                      <a:r>
                        <a:rPr lang="en-US" sz="1200" kern="100" dirty="0"/>
                        <a:t>20.0%</a:t>
                      </a:r>
                      <a:endParaRPr lang="zh-CN" sz="1200" kern="100" dirty="0">
                        <a:latin typeface="Times New Roman"/>
                        <a:ea typeface="宋体"/>
                        <a:cs typeface="Times New Roman"/>
                      </a:endParaRPr>
                    </a:p>
                  </a:txBody>
                  <a:tcPr marL="65699" marR="65699" marT="0" marB="0" anchor="ctr"/>
                </a:tc>
              </a:tr>
              <a:tr h="357190">
                <a:tc>
                  <a:txBody>
                    <a:bodyPr/>
                    <a:lstStyle/>
                    <a:p>
                      <a:pPr indent="144145" algn="ctr">
                        <a:spcAft>
                          <a:spcPts val="0"/>
                        </a:spcAft>
                      </a:pPr>
                      <a:r>
                        <a:rPr lang="en-US" sz="1200" kern="100" dirty="0" err="1"/>
                        <a:t>jinnialai</a:t>
                      </a:r>
                      <a:r>
                        <a:rPr lang="en-US" sz="1200" kern="100" dirty="0"/>
                        <a:t> </a:t>
                      </a:r>
                      <a:r>
                        <a:rPr lang="en-US" sz="1200" kern="100" dirty="0" err="1"/>
                        <a:t>sulian</a:t>
                      </a:r>
                      <a:r>
                        <a:rPr lang="en-US" sz="1200" kern="100" dirty="0"/>
                        <a:t> </a:t>
                      </a:r>
                      <a:r>
                        <a:rPr lang="en-US" sz="1200" kern="100" dirty="0" err="1"/>
                        <a:t>gounei</a:t>
                      </a:r>
                      <a:r>
                        <a:rPr lang="en-US" sz="1200" kern="100" dirty="0"/>
                        <a:t> de</a:t>
                      </a:r>
                      <a:endParaRPr lang="zh-CN" sz="1200" kern="100" dirty="0"/>
                    </a:p>
                    <a:p>
                      <a:pPr indent="144145" algn="ctr">
                        <a:spcAft>
                          <a:spcPts val="0"/>
                        </a:spcAft>
                      </a:pPr>
                      <a:r>
                        <a:rPr lang="en-US" sz="1200" kern="100" dirty="0" err="1"/>
                        <a:t>gezhong</a:t>
                      </a:r>
                      <a:r>
                        <a:rPr lang="en-US" sz="1200" kern="100" dirty="0"/>
                        <a:t> </a:t>
                      </a:r>
                      <a:r>
                        <a:rPr lang="en-US" sz="1200" kern="100" dirty="0" err="1"/>
                        <a:t>maodun</a:t>
                      </a:r>
                      <a:r>
                        <a:rPr lang="en-US" sz="1200" kern="100" dirty="0"/>
                        <a:t> </a:t>
                      </a:r>
                      <a:r>
                        <a:rPr lang="en-US" sz="1200" kern="100" dirty="0" err="1"/>
                        <a:t>zhujian</a:t>
                      </a:r>
                      <a:r>
                        <a:rPr lang="en-US" sz="1200" kern="100" dirty="0"/>
                        <a:t> </a:t>
                      </a:r>
                      <a:r>
                        <a:rPr lang="en-US" sz="1200" kern="100" dirty="0" err="1"/>
                        <a:t>tuchu</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en-US" sz="1200" kern="100" dirty="0" err="1"/>
                        <a:t>jinniala</a:t>
                      </a:r>
                      <a:r>
                        <a:rPr lang="en-US" sz="1200" kern="100" dirty="0"/>
                        <a:t> </a:t>
                      </a:r>
                      <a:r>
                        <a:rPr lang="en-US" sz="1200" kern="100" dirty="0" err="1"/>
                        <a:t>sulian</a:t>
                      </a:r>
                      <a:r>
                        <a:rPr lang="en-US" sz="1200" kern="100" dirty="0"/>
                        <a:t> </a:t>
                      </a:r>
                      <a:r>
                        <a:rPr lang="en-US" sz="1200" kern="100" dirty="0" err="1"/>
                        <a:t>goune</a:t>
                      </a:r>
                      <a:r>
                        <a:rPr lang="en-US" sz="1200" kern="100" dirty="0"/>
                        <a:t> d</a:t>
                      </a:r>
                      <a:endParaRPr lang="zh-CN" sz="1200" kern="100" dirty="0"/>
                    </a:p>
                    <a:p>
                      <a:pPr indent="144145" algn="ctr">
                        <a:spcAft>
                          <a:spcPts val="0"/>
                        </a:spcAft>
                      </a:pPr>
                      <a:r>
                        <a:rPr lang="en-US" sz="1200" kern="100" dirty="0" err="1"/>
                        <a:t>gezh</a:t>
                      </a:r>
                      <a:r>
                        <a:rPr lang="en-US" sz="1200" kern="100" dirty="0"/>
                        <a:t> </a:t>
                      </a:r>
                      <a:r>
                        <a:rPr lang="en-US" sz="1200" kern="100" dirty="0" err="1"/>
                        <a:t>maod</a:t>
                      </a:r>
                      <a:r>
                        <a:rPr lang="en-US" sz="1200" kern="100" dirty="0"/>
                        <a:t> </a:t>
                      </a:r>
                      <a:r>
                        <a:rPr lang="en-US" sz="1200" kern="100" dirty="0" err="1"/>
                        <a:t>zhujian</a:t>
                      </a:r>
                      <a:r>
                        <a:rPr lang="en-US" sz="1200" kern="100" dirty="0"/>
                        <a:t> </a:t>
                      </a:r>
                      <a:r>
                        <a:rPr lang="en-US" sz="1200" kern="100" dirty="0" err="1"/>
                        <a:t>tuc</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zh-CN" sz="1200" kern="100" dirty="0"/>
                        <a:t>近年来 苏联 国内 的</a:t>
                      </a:r>
                    </a:p>
                    <a:p>
                      <a:pPr indent="144145" algn="ctr">
                        <a:spcAft>
                          <a:spcPts val="0"/>
                        </a:spcAft>
                      </a:pPr>
                      <a:r>
                        <a:rPr lang="zh-CN" sz="1200" kern="100" dirty="0"/>
                        <a:t>各种 矛盾 逐渐 突出</a:t>
                      </a:r>
                      <a:endParaRPr lang="zh-CN" sz="1200" kern="100" dirty="0">
                        <a:latin typeface="Times New Roman"/>
                        <a:ea typeface="Times New Roman"/>
                        <a:cs typeface="Times New Roman"/>
                      </a:endParaRPr>
                    </a:p>
                  </a:txBody>
                  <a:tcPr marL="65699" marR="65699" marT="0" marB="0"/>
                </a:tc>
                <a:tc>
                  <a:txBody>
                    <a:bodyPr/>
                    <a:lstStyle/>
                    <a:p>
                      <a:pPr algn="ctr">
                        <a:spcAft>
                          <a:spcPts val="0"/>
                        </a:spcAft>
                      </a:pPr>
                      <a:r>
                        <a:rPr lang="en-US" sz="1200" kern="100" dirty="0"/>
                        <a:t>18.2%</a:t>
                      </a:r>
                      <a:endParaRPr lang="zh-CN" sz="1200" kern="100" dirty="0">
                        <a:latin typeface="Times New Roman"/>
                        <a:ea typeface="宋体"/>
                        <a:cs typeface="Times New Roman"/>
                      </a:endParaRPr>
                    </a:p>
                  </a:txBody>
                  <a:tcPr marL="65699" marR="65699" marT="0" marB="0" anchor="ctr"/>
                </a:tc>
              </a:tr>
              <a:tr h="291998">
                <a:tc>
                  <a:txBody>
                    <a:bodyPr/>
                    <a:lstStyle/>
                    <a:p>
                      <a:pPr indent="144145" algn="ctr">
                        <a:spcAft>
                          <a:spcPts val="0"/>
                        </a:spcAft>
                      </a:pPr>
                      <a:r>
                        <a:rPr lang="en-US" sz="1200" kern="100" dirty="0" err="1"/>
                        <a:t>changchtunshi</a:t>
                      </a:r>
                      <a:r>
                        <a:rPr lang="en-US" sz="1200" kern="100" dirty="0"/>
                        <a:t> </a:t>
                      </a:r>
                      <a:r>
                        <a:rPr lang="en-US" sz="1200" kern="100" dirty="0" err="1"/>
                        <a:t>chengshi</a:t>
                      </a:r>
                      <a:endParaRPr lang="zh-CN" sz="1200" kern="100" dirty="0"/>
                    </a:p>
                    <a:p>
                      <a:pPr indent="144145" algn="ctr">
                        <a:spcAft>
                          <a:spcPts val="0"/>
                        </a:spcAft>
                      </a:pPr>
                      <a:r>
                        <a:rPr lang="en-US" sz="1200" kern="100" dirty="0" err="1"/>
                        <a:t>guihua</a:t>
                      </a:r>
                      <a:r>
                        <a:rPr lang="en-US" sz="1200" kern="100" dirty="0"/>
                        <a:t> </a:t>
                      </a:r>
                      <a:r>
                        <a:rPr lang="en-US" sz="1200" kern="100" dirty="0" err="1"/>
                        <a:t>guanli</a:t>
                      </a:r>
                      <a:r>
                        <a:rPr lang="en-US" sz="1200" kern="100" dirty="0"/>
                        <a:t> </a:t>
                      </a:r>
                      <a:r>
                        <a:rPr lang="en-US" sz="1200" kern="100" dirty="0" err="1"/>
                        <a:t>tiaoil</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en-US" sz="1200" kern="100" dirty="0" err="1"/>
                        <a:t>changchtunsh</a:t>
                      </a:r>
                      <a:r>
                        <a:rPr lang="en-US" sz="1200" kern="100" dirty="0"/>
                        <a:t> </a:t>
                      </a:r>
                      <a:r>
                        <a:rPr lang="en-US" sz="1200" kern="100" dirty="0" err="1"/>
                        <a:t>chengs</a:t>
                      </a:r>
                      <a:endParaRPr lang="zh-CN" sz="1200" kern="100" dirty="0"/>
                    </a:p>
                    <a:p>
                      <a:pPr indent="144145" algn="ctr">
                        <a:spcAft>
                          <a:spcPts val="0"/>
                        </a:spcAft>
                      </a:pPr>
                      <a:r>
                        <a:rPr lang="en-US" sz="1200" kern="100" dirty="0" err="1"/>
                        <a:t>guih</a:t>
                      </a:r>
                      <a:r>
                        <a:rPr lang="en-US" sz="1200" kern="100" dirty="0"/>
                        <a:t> </a:t>
                      </a:r>
                      <a:r>
                        <a:rPr lang="en-US" sz="1200" kern="100" dirty="0" err="1"/>
                        <a:t>guanl</a:t>
                      </a:r>
                      <a:r>
                        <a:rPr lang="en-US" sz="1200" kern="100" dirty="0"/>
                        <a:t> </a:t>
                      </a:r>
                      <a:r>
                        <a:rPr lang="en-US" sz="1200" kern="100" dirty="0" err="1"/>
                        <a:t>tiaoil</a:t>
                      </a:r>
                      <a:endParaRPr lang="zh-CN" sz="1200" kern="100" dirty="0">
                        <a:latin typeface="Times New Roman"/>
                        <a:ea typeface="Times New Roman"/>
                        <a:cs typeface="Times New Roman"/>
                      </a:endParaRPr>
                    </a:p>
                  </a:txBody>
                  <a:tcPr marL="65699" marR="65699" marT="0" marB="0"/>
                </a:tc>
                <a:tc>
                  <a:txBody>
                    <a:bodyPr/>
                    <a:lstStyle/>
                    <a:p>
                      <a:pPr indent="144145" algn="ctr">
                        <a:spcAft>
                          <a:spcPts val="0"/>
                        </a:spcAft>
                      </a:pPr>
                      <a:r>
                        <a:rPr lang="zh-CN" sz="1200" kern="100" dirty="0"/>
                        <a:t>长春市 城市 </a:t>
                      </a:r>
                    </a:p>
                    <a:p>
                      <a:pPr indent="144145" algn="ctr">
                        <a:spcAft>
                          <a:spcPts val="0"/>
                        </a:spcAft>
                      </a:pPr>
                      <a:r>
                        <a:rPr lang="zh-CN" sz="1200" kern="100" dirty="0"/>
                        <a:t>规划 管理 条理</a:t>
                      </a:r>
                      <a:endParaRPr lang="zh-CN" sz="1200" kern="100" dirty="0">
                        <a:latin typeface="Times New Roman"/>
                        <a:ea typeface="Times New Roman"/>
                        <a:cs typeface="Times New Roman"/>
                      </a:endParaRPr>
                    </a:p>
                  </a:txBody>
                  <a:tcPr marL="65699" marR="65699" marT="0" marB="0"/>
                </a:tc>
                <a:tc>
                  <a:txBody>
                    <a:bodyPr/>
                    <a:lstStyle/>
                    <a:p>
                      <a:pPr algn="ctr">
                        <a:spcAft>
                          <a:spcPts val="0"/>
                        </a:spcAft>
                      </a:pPr>
                      <a:r>
                        <a:rPr lang="en-US" sz="1200" kern="100" dirty="0"/>
                        <a:t>14.0%</a:t>
                      </a:r>
                      <a:endParaRPr lang="zh-CN" sz="1200" kern="100" dirty="0">
                        <a:latin typeface="Times New Roman"/>
                        <a:ea typeface="宋体"/>
                        <a:cs typeface="Times New Roman"/>
                      </a:endParaRPr>
                    </a:p>
                  </a:txBody>
                  <a:tcPr marL="65699" marR="65699" marT="0" marB="0" anchor="ct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标题 1"/>
          <p:cNvSpPr>
            <a:spLocks noGrp="1"/>
          </p:cNvSpPr>
          <p:nvPr>
            <p:ph type="title"/>
          </p:nvPr>
        </p:nvSpPr>
        <p:spPr/>
        <p:txBody>
          <a:bodyPr/>
          <a:lstStyle/>
          <a:p>
            <a:pPr eaLnBrk="1" hangingPunct="1"/>
            <a:r>
              <a:rPr lang="en-US" altLang="zh-CN" smtClean="0"/>
              <a:t>Related Work</a:t>
            </a:r>
            <a:endParaRPr lang="zh-CN" altLang="en-US" smtClean="0"/>
          </a:p>
        </p:txBody>
      </p:sp>
      <p:sp>
        <p:nvSpPr>
          <p:cNvPr id="3" name="内容占位符 2"/>
          <p:cNvSpPr>
            <a:spLocks noGrp="1"/>
          </p:cNvSpPr>
          <p:nvPr>
            <p:ph idx="1"/>
          </p:nvPr>
        </p:nvSpPr>
        <p:spPr/>
        <p:txBody>
          <a:bodyPr>
            <a:normAutofit/>
          </a:bodyPr>
          <a:lstStyle/>
          <a:p>
            <a:pPr eaLnBrk="1" hangingPunct="1">
              <a:defRPr/>
            </a:pPr>
            <a:r>
              <a:rPr lang="en-US" altLang="zh-CN" dirty="0" smtClean="0"/>
              <a:t>Pinyin-to-Chinese conversion</a:t>
            </a:r>
          </a:p>
          <a:p>
            <a:pPr lvl="1" eaLnBrk="1" hangingPunct="1">
              <a:defRPr/>
            </a:pPr>
            <a:r>
              <a:rPr lang="en-US" altLang="zh-CN" dirty="0" smtClean="0"/>
              <a:t>Statistical segmentation and language model based approach [Chen and Lee, 2000]</a:t>
            </a:r>
          </a:p>
          <a:p>
            <a:pPr lvl="2" eaLnBrk="1" hangingPunct="1">
              <a:defRPr/>
            </a:pPr>
            <a:r>
              <a:rPr lang="en-US" altLang="zh-CN" dirty="0" smtClean="0"/>
              <a:t>They only correct single-character errors</a:t>
            </a:r>
          </a:p>
          <a:p>
            <a:pPr lvl="1" eaLnBrk="1" hangingPunct="1">
              <a:defRPr/>
            </a:pPr>
            <a:r>
              <a:rPr lang="en-US" altLang="zh-CN" dirty="0" smtClean="0"/>
              <a:t>Extract Chinese Pinyin names from English text and suggest corresponding Chinese characters [Kwok and Deng, 2002]</a:t>
            </a:r>
          </a:p>
          <a:p>
            <a:pPr lvl="2" eaLnBrk="1" hangingPunct="1">
              <a:defRPr/>
            </a:pPr>
            <a:r>
              <a:rPr lang="en-US" altLang="zh-CN" dirty="0" smtClean="0"/>
              <a:t>They only convert Pinyin names to Chinese characters</a:t>
            </a:r>
          </a:p>
          <a:p>
            <a:pPr lvl="1" eaLnBrk="1" hangingPunct="1">
              <a:defRPr/>
            </a:pPr>
            <a:r>
              <a:rPr lang="en-US" altLang="zh-CN" dirty="0" smtClean="0"/>
              <a:t>Commercial Pinyin input methods use rule-based approaches  to handle typos</a:t>
            </a:r>
            <a:endParaRPr lang="zh-CN" alt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p:cNvSpPr>
            <a:spLocks noGrp="1"/>
          </p:cNvSpPr>
          <p:nvPr>
            <p:ph type="title"/>
          </p:nvPr>
        </p:nvSpPr>
        <p:spPr/>
        <p:txBody>
          <a:bodyPr/>
          <a:lstStyle/>
          <a:p>
            <a:pPr eaLnBrk="1" hangingPunct="1"/>
            <a:r>
              <a:rPr lang="en-US" altLang="zh-CN" smtClean="0"/>
              <a:t>Related Work (cont.)</a:t>
            </a:r>
            <a:endParaRPr lang="zh-CN" altLang="en-US" smtClean="0"/>
          </a:p>
        </p:txBody>
      </p:sp>
      <p:sp>
        <p:nvSpPr>
          <p:cNvPr id="3" name="内容占位符 2"/>
          <p:cNvSpPr>
            <a:spLocks noGrp="1"/>
          </p:cNvSpPr>
          <p:nvPr>
            <p:ph idx="1"/>
          </p:nvPr>
        </p:nvSpPr>
        <p:spPr/>
        <p:txBody>
          <a:bodyPr>
            <a:normAutofit/>
          </a:bodyPr>
          <a:lstStyle/>
          <a:p>
            <a:pPr eaLnBrk="1" hangingPunct="1">
              <a:defRPr/>
            </a:pPr>
            <a:r>
              <a:rPr lang="en-US" altLang="zh-CN" dirty="0" smtClean="0"/>
              <a:t>English spelling corrections</a:t>
            </a:r>
          </a:p>
          <a:p>
            <a:pPr lvl="1" eaLnBrk="1" hangingPunct="1">
              <a:defRPr/>
            </a:pPr>
            <a:r>
              <a:rPr lang="en-US" altLang="zh-CN" dirty="0" smtClean="0"/>
              <a:t>Noisy channel models based on generic string-to-string edit operations (Brill and Moore, 2000)</a:t>
            </a:r>
          </a:p>
          <a:p>
            <a:pPr lvl="1" eaLnBrk="1" hangingPunct="1">
              <a:defRPr/>
            </a:pPr>
            <a:r>
              <a:rPr lang="en-US" altLang="zh-CN" dirty="0" smtClean="0"/>
              <a:t>Pronunciation information is useful for English spelling correction (</a:t>
            </a:r>
            <a:r>
              <a:rPr lang="en-US" altLang="zh-CN" dirty="0" err="1" smtClean="0"/>
              <a:t>Toutanova</a:t>
            </a:r>
            <a:r>
              <a:rPr lang="en-US" altLang="zh-CN" dirty="0" smtClean="0"/>
              <a:t> and Moore, 2002)</a:t>
            </a:r>
          </a:p>
          <a:p>
            <a:pPr lvl="1" eaLnBrk="1" hangingPunct="1">
              <a:defRPr/>
            </a:pPr>
            <a:r>
              <a:rPr lang="en-US" altLang="zh-CN" dirty="0" smtClean="0"/>
              <a:t>Query log and click-through data in English spelling correction (</a:t>
            </a:r>
            <a:r>
              <a:rPr lang="en-US" altLang="zh-CN" dirty="0" err="1" smtClean="0"/>
              <a:t>Cucerzan</a:t>
            </a:r>
            <a:r>
              <a:rPr lang="en-US" altLang="zh-CN" dirty="0" smtClean="0"/>
              <a:t> and Brill, 2004; Sun et al., 2010; Whitelaw et al., 2009)</a:t>
            </a:r>
          </a:p>
          <a:p>
            <a:pPr lvl="1" eaLnBrk="1" hangingPunct="1">
              <a:defRPr/>
            </a:pPr>
            <a:r>
              <a:rPr lang="en-US" altLang="zh-CN" dirty="0" smtClean="0"/>
              <a:t>These methods are not directly applicable to the Chinese language</a:t>
            </a:r>
            <a:endParaRPr lang="zh-CN"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Conclusion and Future Work</a:t>
            </a:r>
            <a:endParaRPr lang="zh-CN" altLang="en-US" dirty="0"/>
          </a:p>
        </p:txBody>
      </p:sp>
      <p:sp>
        <p:nvSpPr>
          <p:cNvPr id="3" name="内容占位符 2"/>
          <p:cNvSpPr>
            <a:spLocks noGrp="1"/>
          </p:cNvSpPr>
          <p:nvPr>
            <p:ph idx="1"/>
          </p:nvPr>
        </p:nvSpPr>
        <p:spPr/>
        <p:txBody>
          <a:bodyPr>
            <a:normAutofit fontScale="92500" lnSpcReduction="10000"/>
          </a:bodyPr>
          <a:lstStyle/>
          <a:p>
            <a:r>
              <a:rPr lang="en-US" altLang="zh-CN" dirty="0" smtClean="0"/>
              <a:t>Conclusion</a:t>
            </a:r>
          </a:p>
          <a:p>
            <a:pPr lvl="1"/>
            <a:r>
              <a:rPr lang="en-US" altLang="zh-CN" dirty="0" smtClean="0"/>
              <a:t>Error-tolerant features are important for Chinese Pinyin input method</a:t>
            </a:r>
          </a:p>
          <a:p>
            <a:pPr lvl="1"/>
            <a:r>
              <a:rPr lang="en-US" altLang="zh-CN" dirty="0" smtClean="0"/>
              <a:t>CHIME finds similar </a:t>
            </a:r>
            <a:r>
              <a:rPr lang="en-US" altLang="zh-CN" dirty="0" err="1" smtClean="0"/>
              <a:t>Pinyins</a:t>
            </a:r>
            <a:r>
              <a:rPr lang="en-US" altLang="zh-CN" dirty="0" smtClean="0"/>
              <a:t> for a mistyped Pinyin and ranks candidate </a:t>
            </a:r>
            <a:r>
              <a:rPr lang="en-US" altLang="zh-CN" dirty="0" err="1" smtClean="0"/>
              <a:t>Pinyins</a:t>
            </a:r>
            <a:r>
              <a:rPr lang="en-US" altLang="zh-CN" dirty="0" smtClean="0"/>
              <a:t> using language-specific features</a:t>
            </a:r>
          </a:p>
          <a:p>
            <a:pPr lvl="1"/>
            <a:r>
              <a:rPr lang="en-US" altLang="zh-CN" dirty="0" smtClean="0"/>
              <a:t>CHIME detects and corrects Pinyin sequence, and finds most likely sequence of Chinese words</a:t>
            </a:r>
          </a:p>
          <a:p>
            <a:pPr lvl="1"/>
            <a:r>
              <a:rPr lang="en-US" altLang="zh-CN" dirty="0" smtClean="0"/>
              <a:t>CHIME achieves both a high accuracy and efficiency</a:t>
            </a:r>
          </a:p>
          <a:p>
            <a:r>
              <a:rPr lang="en-US" altLang="zh-CN" dirty="0" smtClean="0"/>
              <a:t>Future Work</a:t>
            </a:r>
          </a:p>
          <a:p>
            <a:pPr lvl="1"/>
            <a:r>
              <a:rPr lang="en-US" altLang="zh-CN" dirty="0" smtClean="0"/>
              <a:t>Correct a mistyped Pinyin that included in the Pinyin dictionary</a:t>
            </a:r>
          </a:p>
          <a:p>
            <a:pPr lvl="1"/>
            <a:r>
              <a:rPr lang="en-US" altLang="zh-CN" dirty="0" smtClean="0"/>
              <a:t>Support acronym Pinyin input (e.g. “</a:t>
            </a:r>
            <a:r>
              <a:rPr lang="en-US" altLang="zh-CN" dirty="0" err="1" smtClean="0"/>
              <a:t>zg</a:t>
            </a:r>
            <a:r>
              <a:rPr lang="en-US" altLang="zh-CN" dirty="0" smtClean="0"/>
              <a:t>” for “</a:t>
            </a:r>
            <a:r>
              <a:rPr lang="zh-CN" altLang="en-US" dirty="0" smtClean="0"/>
              <a:t>中国</a:t>
            </a:r>
            <a:r>
              <a:rPr lang="en-US" altLang="zh-CN" dirty="0" smtClean="0"/>
              <a:t>”)</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blinds(horizontal)">
                                      <p:cBhvr>
                                        <p:cTn id="7" dur="500"/>
                                        <p:tgtEl>
                                          <p:spTgt spid="3">
                                            <p:txEl>
                                              <p:pRg st="5" end="5"/>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blinds(horizontal)">
                                      <p:cBhvr>
                                        <p:cTn id="10" dur="500"/>
                                        <p:tgtEl>
                                          <p:spTgt spid="3">
                                            <p:txEl>
                                              <p:pRg st="6" end="6"/>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blinds(horizontal)">
                                      <p:cBhvr>
                                        <p:cTn id="1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
          <p:cNvSpPr>
            <a:spLocks noGrp="1"/>
          </p:cNvSpPr>
          <p:nvPr>
            <p:ph type="title"/>
          </p:nvPr>
        </p:nvSpPr>
        <p:spPr/>
        <p:txBody>
          <a:bodyPr/>
          <a:lstStyle/>
          <a:p>
            <a:pPr eaLnBrk="1" hangingPunct="1"/>
            <a:r>
              <a:rPr lang="en-US" altLang="zh-CN" smtClean="0"/>
              <a:t>Reference</a:t>
            </a:r>
            <a:endParaRPr lang="zh-CN" altLang="en-US" smtClean="0"/>
          </a:p>
        </p:txBody>
      </p:sp>
      <p:sp>
        <p:nvSpPr>
          <p:cNvPr id="3" name="内容占位符 2"/>
          <p:cNvSpPr>
            <a:spLocks noGrp="1"/>
          </p:cNvSpPr>
          <p:nvPr>
            <p:ph idx="1"/>
          </p:nvPr>
        </p:nvSpPr>
        <p:spPr/>
        <p:txBody>
          <a:bodyPr>
            <a:normAutofit fontScale="92500"/>
          </a:bodyPr>
          <a:lstStyle/>
          <a:p>
            <a:pPr eaLnBrk="1" hangingPunct="1">
              <a:defRPr/>
            </a:pPr>
            <a:r>
              <a:rPr lang="en-US" altLang="zh-CN" sz="1400" dirty="0" smtClean="0"/>
              <a:t>[Brill and Moore, 2000] E. Brill and R.C. Moore. An improved error model for noisy channel spelling correction. In Proceedings of the 38th Annual Meeting on Association for Computational Linguistics, pages 286–293. Association for Computational Linguistics, 2000.</a:t>
            </a:r>
          </a:p>
          <a:p>
            <a:pPr eaLnBrk="1" hangingPunct="1">
              <a:defRPr/>
            </a:pPr>
            <a:r>
              <a:rPr lang="en-US" altLang="zh-CN" sz="1400" dirty="0" smtClean="0"/>
              <a:t>[Chen and Lee, 2000] Z. Chen and K.F. Lee. A new statistical approach to Chinese Pinyin input. In Proceedings of the 38th Annual Meeting on Association for Computational Linguistics, pages 241–247. Association for Computational Linguistics, 2000.</a:t>
            </a:r>
          </a:p>
          <a:p>
            <a:pPr eaLnBrk="1" hangingPunct="1">
              <a:defRPr/>
            </a:pPr>
            <a:r>
              <a:rPr lang="en-US" altLang="zh-CN" sz="1400" dirty="0" smtClean="0"/>
              <a:t>[Cooper, 1983] W.E. Cooper. Cognitive aspects of skilled typewriting. Springer-</a:t>
            </a:r>
            <a:r>
              <a:rPr lang="en-US" altLang="zh-CN" sz="1400" dirty="0" err="1" smtClean="0"/>
              <a:t>Verlag</a:t>
            </a:r>
            <a:r>
              <a:rPr lang="en-US" altLang="zh-CN" sz="1400" dirty="0" smtClean="0"/>
              <a:t>, 1983.</a:t>
            </a:r>
          </a:p>
          <a:p>
            <a:pPr eaLnBrk="1" hangingPunct="1">
              <a:defRPr/>
            </a:pPr>
            <a:r>
              <a:rPr lang="en-US" altLang="zh-CN" sz="1400" dirty="0" smtClean="0"/>
              <a:t>[</a:t>
            </a:r>
            <a:r>
              <a:rPr lang="en-US" altLang="zh-CN" sz="1400" dirty="0" err="1" smtClean="0"/>
              <a:t>Cucerzan</a:t>
            </a:r>
            <a:r>
              <a:rPr lang="en-US" altLang="zh-CN" sz="1400" dirty="0" smtClean="0"/>
              <a:t> and Brill, 2004] </a:t>
            </a:r>
            <a:r>
              <a:rPr lang="en-US" altLang="zh-CN" sz="1400" dirty="0" err="1" smtClean="0"/>
              <a:t>Silviu</a:t>
            </a:r>
            <a:r>
              <a:rPr lang="en-US" altLang="zh-CN" sz="1400" dirty="0" smtClean="0"/>
              <a:t> </a:t>
            </a:r>
            <a:r>
              <a:rPr lang="en-US" altLang="zh-CN" sz="1400" dirty="0" err="1" smtClean="0"/>
              <a:t>Cucerzan</a:t>
            </a:r>
            <a:r>
              <a:rPr lang="en-US" altLang="zh-CN" sz="1400" dirty="0" smtClean="0"/>
              <a:t> and Eric Brill. Spelling correction as an iterative process that exploits the collective knowledge of web users. In Proceedings of the 2004 Conference on Empirical Methods in Natural Language Processing, pages 293–300. Association for Computational Linguistics, 2004.</a:t>
            </a:r>
          </a:p>
          <a:p>
            <a:pPr eaLnBrk="1" hangingPunct="1">
              <a:defRPr/>
            </a:pPr>
            <a:r>
              <a:rPr lang="en-US" altLang="zh-CN" sz="1400" dirty="0" smtClean="0"/>
              <a:t>[</a:t>
            </a:r>
            <a:r>
              <a:rPr lang="en-US" altLang="zh-CN" sz="1400" dirty="0" err="1" smtClean="0"/>
              <a:t>Damerau</a:t>
            </a:r>
            <a:r>
              <a:rPr lang="en-US" altLang="zh-CN" sz="1400" dirty="0" smtClean="0"/>
              <a:t>, 1964] F.J. </a:t>
            </a:r>
            <a:r>
              <a:rPr lang="en-US" altLang="zh-CN" sz="1400" dirty="0" err="1" smtClean="0"/>
              <a:t>Damerau</a:t>
            </a:r>
            <a:r>
              <a:rPr lang="en-US" altLang="zh-CN" sz="1400" dirty="0" smtClean="0"/>
              <a:t>. A technique for computer detection and correction of spelling errors. Communications of the ACM, 7(3):171–176, 1964.</a:t>
            </a:r>
          </a:p>
          <a:p>
            <a:pPr eaLnBrk="1" hangingPunct="1">
              <a:defRPr/>
            </a:pPr>
            <a:r>
              <a:rPr lang="en-US" altLang="zh-CN" sz="1400" dirty="0" smtClean="0"/>
              <a:t>[</a:t>
            </a:r>
            <a:r>
              <a:rPr lang="en-US" altLang="zh-CN" sz="1400" dirty="0" err="1" smtClean="0"/>
              <a:t>Gao</a:t>
            </a:r>
            <a:r>
              <a:rPr lang="en-US" altLang="zh-CN" sz="1400" dirty="0" smtClean="0"/>
              <a:t> et al., 2002] J. </a:t>
            </a:r>
            <a:r>
              <a:rPr lang="en-US" altLang="zh-CN" sz="1400" dirty="0" err="1" smtClean="0"/>
              <a:t>Gao</a:t>
            </a:r>
            <a:r>
              <a:rPr lang="en-US" altLang="zh-CN" sz="1400" dirty="0" smtClean="0"/>
              <a:t>, J. Goodman, M. Li, and K.F. Lee. Toward a </a:t>
            </a:r>
            <a:r>
              <a:rPr lang="en-US" altLang="zh-CN" sz="1400" dirty="0" err="1" smtClean="0"/>
              <a:t>uniﬁed</a:t>
            </a:r>
            <a:r>
              <a:rPr lang="en-US" altLang="zh-CN" sz="1400" dirty="0" smtClean="0"/>
              <a:t> approach to statistical language modeling for Chinese. ACM Transactions on Asian Language Information Processing (TALIP), 1(1):3–33, 2002.</a:t>
            </a:r>
          </a:p>
          <a:p>
            <a:pPr eaLnBrk="1" hangingPunct="1">
              <a:defRPr/>
            </a:pPr>
            <a:r>
              <a:rPr lang="en-US" altLang="zh-CN" sz="1400" dirty="0" smtClean="0"/>
              <a:t>[</a:t>
            </a:r>
            <a:r>
              <a:rPr lang="en-US" altLang="zh-CN" sz="1400" dirty="0" err="1" smtClean="0"/>
              <a:t>Gao</a:t>
            </a:r>
            <a:r>
              <a:rPr lang="en-US" altLang="zh-CN" sz="1400" dirty="0" smtClean="0"/>
              <a:t> et al., 2010] </a:t>
            </a:r>
            <a:r>
              <a:rPr lang="en-US" altLang="zh-CN" sz="1400" dirty="0" err="1" smtClean="0"/>
              <a:t>Jianfeng</a:t>
            </a:r>
            <a:r>
              <a:rPr lang="en-US" altLang="zh-CN" sz="1400" dirty="0" smtClean="0"/>
              <a:t> </a:t>
            </a:r>
            <a:r>
              <a:rPr lang="en-US" altLang="zh-CN" sz="1400" dirty="0" err="1" smtClean="0"/>
              <a:t>Gao</a:t>
            </a:r>
            <a:r>
              <a:rPr lang="en-US" altLang="zh-CN" sz="1400" dirty="0" smtClean="0"/>
              <a:t>, </a:t>
            </a:r>
            <a:r>
              <a:rPr lang="en-US" altLang="zh-CN" sz="1400" dirty="0" err="1" smtClean="0"/>
              <a:t>Xiaolong</a:t>
            </a:r>
            <a:r>
              <a:rPr lang="en-US" altLang="zh-CN" sz="1400" dirty="0" smtClean="0"/>
              <a:t> Li, Daniel </a:t>
            </a:r>
            <a:r>
              <a:rPr lang="en-US" altLang="zh-CN" sz="1400" dirty="0" err="1" smtClean="0"/>
              <a:t>Micol</a:t>
            </a:r>
            <a:r>
              <a:rPr lang="en-US" altLang="zh-CN" sz="1400" dirty="0" smtClean="0"/>
              <a:t>, Chris Quirk, and </a:t>
            </a:r>
            <a:r>
              <a:rPr lang="en-US" altLang="zh-CN" sz="1400" dirty="0" err="1" smtClean="0"/>
              <a:t>Xu</a:t>
            </a:r>
            <a:r>
              <a:rPr lang="en-US" altLang="zh-CN" sz="1400" dirty="0" smtClean="0"/>
              <a:t> Sun. A large scale ranker-based system for search query spelling correction. In Proceedings of the 23rd International Conference on Computational Linguistics, pages 358–366, 2010.</a:t>
            </a:r>
          </a:p>
          <a:p>
            <a:pPr eaLnBrk="1" hangingPunct="1">
              <a:defRPr/>
            </a:pPr>
            <a:r>
              <a:rPr lang="en-US" altLang="zh-CN" sz="1400" dirty="0" smtClean="0"/>
              <a:t>[</a:t>
            </a:r>
            <a:r>
              <a:rPr lang="en-US" altLang="zh-CN" sz="1400" dirty="0" err="1" smtClean="0"/>
              <a:t>Ji</a:t>
            </a:r>
            <a:r>
              <a:rPr lang="en-US" altLang="zh-CN" sz="1400" dirty="0" smtClean="0"/>
              <a:t> et al., 2009] S. </a:t>
            </a:r>
            <a:r>
              <a:rPr lang="en-US" altLang="zh-CN" sz="1400" dirty="0" err="1" smtClean="0"/>
              <a:t>Ji</a:t>
            </a:r>
            <a:r>
              <a:rPr lang="en-US" altLang="zh-CN" sz="1400" dirty="0" smtClean="0"/>
              <a:t>, G. Li, C. Li, and J. </a:t>
            </a:r>
            <a:r>
              <a:rPr lang="en-US" altLang="zh-CN" sz="1400" dirty="0" err="1" smtClean="0"/>
              <a:t>Feng</a:t>
            </a:r>
            <a:r>
              <a:rPr lang="en-US" altLang="zh-CN" sz="1400" dirty="0" smtClean="0"/>
              <a:t>. Efficient interactive fuzzy keyword search. In Proceedings of the 18th international conference on World wide web, pages 371–380. ACM, 2009.</a:t>
            </a:r>
            <a:endParaRPr lang="zh-CN" altLang="en-US" sz="1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pPr eaLnBrk="1" hangingPunct="1"/>
            <a:r>
              <a:rPr lang="en-US" altLang="zh-CN" smtClean="0"/>
              <a:t>Reference(cont.)</a:t>
            </a:r>
            <a:endParaRPr lang="zh-CN" altLang="en-US" smtClean="0"/>
          </a:p>
        </p:txBody>
      </p:sp>
      <p:sp>
        <p:nvSpPr>
          <p:cNvPr id="3" name="内容占位符 2"/>
          <p:cNvSpPr>
            <a:spLocks noGrp="1"/>
          </p:cNvSpPr>
          <p:nvPr>
            <p:ph idx="1"/>
          </p:nvPr>
        </p:nvSpPr>
        <p:spPr/>
        <p:txBody>
          <a:bodyPr>
            <a:normAutofit fontScale="92500" lnSpcReduction="10000"/>
          </a:bodyPr>
          <a:lstStyle/>
          <a:p>
            <a:pPr eaLnBrk="1" hangingPunct="1">
              <a:defRPr/>
            </a:pPr>
            <a:r>
              <a:rPr lang="en-US" altLang="zh-CN" sz="1400" dirty="0" smtClean="0"/>
              <a:t>[</a:t>
            </a:r>
            <a:r>
              <a:rPr lang="en-US" altLang="zh-CN" sz="1400" dirty="0" err="1" smtClean="0"/>
              <a:t>Jurafsky</a:t>
            </a:r>
            <a:r>
              <a:rPr lang="en-US" altLang="zh-CN" sz="1400" dirty="0" smtClean="0"/>
              <a:t> et al., 2000] D. </a:t>
            </a:r>
            <a:r>
              <a:rPr lang="en-US" altLang="zh-CN" sz="1400" dirty="0" err="1" smtClean="0"/>
              <a:t>Jurafsky</a:t>
            </a:r>
            <a:r>
              <a:rPr lang="en-US" altLang="zh-CN" sz="1400" dirty="0" smtClean="0"/>
              <a:t>, J.H. Martin, and A. </a:t>
            </a:r>
            <a:r>
              <a:rPr lang="en-US" altLang="zh-CN" sz="1400" dirty="0" err="1" smtClean="0"/>
              <a:t>Kehler</a:t>
            </a:r>
            <a:r>
              <a:rPr lang="en-US" altLang="zh-CN" sz="1400" dirty="0" smtClean="0"/>
              <a:t>. Speech and language processing: An introduction to natural language processing, computational linguistics, and speech recognition. MIT Press, 2000.</a:t>
            </a:r>
          </a:p>
          <a:p>
            <a:pPr eaLnBrk="1" hangingPunct="1">
              <a:defRPr/>
            </a:pPr>
            <a:r>
              <a:rPr lang="en-US" altLang="zh-CN" sz="1400" dirty="0" smtClean="0"/>
              <a:t>[Kernighan et al., 1990] M.D. Kernighan, K.W. Church, and W.A. Gale. A spelling correction program based on a noisy channel model. In Proceedings of the 13th conference on Computational linguistics, pages 205–210. Association for Computational Linguistics, 1990.</a:t>
            </a:r>
          </a:p>
          <a:p>
            <a:pPr eaLnBrk="1" hangingPunct="1">
              <a:defRPr/>
            </a:pPr>
            <a:r>
              <a:rPr lang="en-US" altLang="zh-CN" sz="1400" dirty="0" smtClean="0"/>
              <a:t>[Kwok and Deng, 2002] </a:t>
            </a:r>
            <a:r>
              <a:rPr lang="en-US" altLang="zh-CN" sz="1400" dirty="0" err="1" smtClean="0"/>
              <a:t>Kui</a:t>
            </a:r>
            <a:r>
              <a:rPr lang="en-US" altLang="zh-CN" sz="1400" dirty="0" smtClean="0"/>
              <a:t>-Lam Kwok and Peter Deng. Corpus-based pinyin name resolution. In Proceedings of the First SIGHAN Workshop on Chinese Language Processing (COLING), pages 41–47, 2002.</a:t>
            </a:r>
          </a:p>
          <a:p>
            <a:pPr eaLnBrk="1" hangingPunct="1">
              <a:defRPr/>
            </a:pPr>
            <a:r>
              <a:rPr lang="en-US" altLang="zh-CN" sz="1400" dirty="0" smtClean="0"/>
              <a:t>[</a:t>
            </a:r>
            <a:r>
              <a:rPr lang="en-US" altLang="zh-CN" sz="1400" dirty="0" err="1" smtClean="0"/>
              <a:t>McEnery</a:t>
            </a:r>
            <a:r>
              <a:rPr lang="en-US" altLang="zh-CN" sz="1400" dirty="0" smtClean="0"/>
              <a:t> and Xiao, 2004] AM </a:t>
            </a:r>
            <a:r>
              <a:rPr lang="en-US" altLang="zh-CN" sz="1400" dirty="0" err="1" smtClean="0"/>
              <a:t>McEnery</a:t>
            </a:r>
            <a:r>
              <a:rPr lang="en-US" altLang="zh-CN" sz="1400" dirty="0" smtClean="0"/>
              <a:t> and Z. Xiao. The Lancaster Corpus of Mandarin Chinese: A corpus for monolingual and contrastive language study. Religion, 17:3–4, 2004.</a:t>
            </a:r>
          </a:p>
          <a:p>
            <a:pPr eaLnBrk="1" hangingPunct="1">
              <a:defRPr/>
            </a:pPr>
            <a:r>
              <a:rPr lang="en-US" altLang="zh-CN" sz="1400" dirty="0" smtClean="0"/>
              <a:t>[</a:t>
            </a:r>
            <a:r>
              <a:rPr lang="en-US" altLang="zh-CN" sz="1400" dirty="0" err="1" smtClean="0"/>
              <a:t>Ristad</a:t>
            </a:r>
            <a:r>
              <a:rPr lang="en-US" altLang="zh-CN" sz="1400" dirty="0" smtClean="0"/>
              <a:t> et al., 1998] E.S. </a:t>
            </a:r>
            <a:r>
              <a:rPr lang="en-US" altLang="zh-CN" sz="1400" dirty="0" err="1" smtClean="0"/>
              <a:t>Ristad</a:t>
            </a:r>
            <a:r>
              <a:rPr lang="en-US" altLang="zh-CN" sz="1400" dirty="0" smtClean="0"/>
              <a:t>, P.N. </a:t>
            </a:r>
            <a:r>
              <a:rPr lang="en-US" altLang="zh-CN" sz="1400" dirty="0" err="1" smtClean="0"/>
              <a:t>Yianilos,M.T</a:t>
            </a:r>
            <a:r>
              <a:rPr lang="en-US" altLang="zh-CN" sz="1400" dirty="0" smtClean="0"/>
              <a:t>. Inc, and NJ Princeton. Learning string-edit distance. IEEE Transactions on Pattern Analysis and Machine Intelligence, 20(5):522–532, 1998.</a:t>
            </a:r>
          </a:p>
          <a:p>
            <a:pPr eaLnBrk="1" hangingPunct="1">
              <a:defRPr/>
            </a:pPr>
            <a:r>
              <a:rPr lang="en-US" altLang="zh-CN" sz="1400" dirty="0" smtClean="0"/>
              <a:t>[Sun et al., 2010] </a:t>
            </a:r>
            <a:r>
              <a:rPr lang="en-US" altLang="zh-CN" sz="1400" dirty="0" err="1" smtClean="0"/>
              <a:t>Xu</a:t>
            </a:r>
            <a:r>
              <a:rPr lang="en-US" altLang="zh-CN" sz="1400" dirty="0" smtClean="0"/>
              <a:t> Sun, </a:t>
            </a:r>
            <a:r>
              <a:rPr lang="en-US" altLang="zh-CN" sz="1400" dirty="0" err="1" smtClean="0"/>
              <a:t>Jianfeng</a:t>
            </a:r>
            <a:r>
              <a:rPr lang="en-US" altLang="zh-CN" sz="1400" dirty="0" smtClean="0"/>
              <a:t> </a:t>
            </a:r>
            <a:r>
              <a:rPr lang="en-US" altLang="zh-CN" sz="1400" dirty="0" err="1" smtClean="0"/>
              <a:t>Gao</a:t>
            </a:r>
            <a:r>
              <a:rPr lang="en-US" altLang="zh-CN" sz="1400" dirty="0" smtClean="0"/>
              <a:t>, Daniel </a:t>
            </a:r>
            <a:r>
              <a:rPr lang="en-US" altLang="zh-CN" sz="1400" dirty="0" err="1" smtClean="0"/>
              <a:t>Micol</a:t>
            </a:r>
            <a:r>
              <a:rPr lang="en-US" altLang="zh-CN" sz="1400" dirty="0" smtClean="0"/>
              <a:t>, and Chris Quirk. Learning phrase-based spelling error models from </a:t>
            </a:r>
            <a:r>
              <a:rPr lang="en-US" altLang="zh-CN" sz="1400" dirty="0" err="1" smtClean="0"/>
              <a:t>clickthrough</a:t>
            </a:r>
            <a:r>
              <a:rPr lang="en-US" altLang="zh-CN" sz="1400" dirty="0" smtClean="0"/>
              <a:t> data. In Proceedings of the 48th Annual Meeting of the Association for Computational Linguistics, pages 266–274. Association for Computational Linguistics, 2010.</a:t>
            </a:r>
          </a:p>
          <a:p>
            <a:pPr eaLnBrk="1" hangingPunct="1">
              <a:defRPr/>
            </a:pPr>
            <a:r>
              <a:rPr lang="en-US" altLang="zh-CN" sz="1400" dirty="0" smtClean="0"/>
              <a:t>[</a:t>
            </a:r>
            <a:r>
              <a:rPr lang="en-US" altLang="zh-CN" sz="1400" dirty="0" err="1" smtClean="0"/>
              <a:t>Toutanova</a:t>
            </a:r>
            <a:r>
              <a:rPr lang="en-US" altLang="zh-CN" sz="1400" dirty="0" smtClean="0"/>
              <a:t> and Moore, 2002] K. </a:t>
            </a:r>
            <a:r>
              <a:rPr lang="en-US" altLang="zh-CN" sz="1400" dirty="0" err="1" smtClean="0"/>
              <a:t>Toutanova</a:t>
            </a:r>
            <a:r>
              <a:rPr lang="en-US" altLang="zh-CN" sz="1400" dirty="0" smtClean="0"/>
              <a:t> and R.C. Moore. Pronunciation modeling for improved spelling correction. In Proceedings of the 40th Annual Meeting on Association for Computational Linguistics, pages 144–151. Association for Computational Linguistics, 2002.</a:t>
            </a:r>
          </a:p>
          <a:p>
            <a:pPr eaLnBrk="1" hangingPunct="1">
              <a:defRPr/>
            </a:pPr>
            <a:r>
              <a:rPr lang="en-US" altLang="zh-CN" sz="1400" dirty="0" smtClean="0"/>
              <a:t>[Whitelaw et al., 2009] C. Whitelaw, B. Hutchinson, G.Y. Chung, and G. Ellis. Using the web for language independent spellchecking and </a:t>
            </a:r>
            <a:r>
              <a:rPr lang="en-US" altLang="zh-CN" sz="1400" dirty="0" err="1" smtClean="0"/>
              <a:t>autocorrection</a:t>
            </a:r>
            <a:r>
              <a:rPr lang="en-US" altLang="zh-CN" sz="1400" dirty="0" smtClean="0"/>
              <a:t>. In Proceedings of the 2009 Conference on Empirical Methods in Natural Language Processing, pages 890–899. Association for Computational Linguistics, 2009.</a:t>
            </a:r>
            <a:endParaRPr lang="zh-CN" altLang="en-US" sz="1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pPr>
              <a:buNone/>
            </a:pPr>
            <a:endParaRPr lang="en-US" altLang="zh-CN" sz="9600" dirty="0" smtClean="0"/>
          </a:p>
          <a:p>
            <a:pPr>
              <a:buNone/>
            </a:pPr>
            <a:r>
              <a:rPr lang="en-US" altLang="zh-CN" sz="8000" smtClean="0"/>
              <a:t>    Thanks </a:t>
            </a:r>
            <a:r>
              <a:rPr lang="en-US" altLang="zh-CN" sz="8000" dirty="0" smtClean="0"/>
              <a:t>&amp; QA</a:t>
            </a:r>
            <a:endParaRPr lang="zh-CN" altLang="en-US" sz="8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rtlCol="0">
            <a:normAutofit fontScale="90000"/>
          </a:bodyPr>
          <a:lstStyle/>
          <a:p>
            <a:pPr eaLnBrk="1" fontAlgn="auto" hangingPunct="1">
              <a:spcAft>
                <a:spcPts val="0"/>
              </a:spcAft>
              <a:defRPr/>
            </a:pPr>
            <a:r>
              <a:rPr lang="en-US" altLang="zh-CN" dirty="0" smtClean="0"/>
              <a:t>CHIME: An Efficient </a:t>
            </a:r>
            <a:br>
              <a:rPr lang="en-US" altLang="zh-CN" dirty="0" smtClean="0"/>
            </a:br>
            <a:r>
              <a:rPr lang="en-US" altLang="zh-CN" dirty="0" smtClean="0"/>
              <a:t>Error-Tolerant Chinese </a:t>
            </a:r>
            <a:br>
              <a:rPr lang="en-US" altLang="zh-CN" dirty="0" smtClean="0"/>
            </a:br>
            <a:r>
              <a:rPr lang="en-US" altLang="zh-CN" dirty="0" smtClean="0"/>
              <a:t>Pinyin Input Method</a:t>
            </a:r>
            <a:endParaRPr lang="zh-CN" altLang="en-US" dirty="0" smtClean="0"/>
          </a:p>
        </p:txBody>
      </p:sp>
      <p:sp>
        <p:nvSpPr>
          <p:cNvPr id="3" name="副标题 2"/>
          <p:cNvSpPr>
            <a:spLocks noGrp="1"/>
          </p:cNvSpPr>
          <p:nvPr>
            <p:ph type="subTitle" idx="1"/>
          </p:nvPr>
        </p:nvSpPr>
        <p:spPr>
          <a:xfrm>
            <a:off x="533400" y="3786190"/>
            <a:ext cx="7854696" cy="1752600"/>
          </a:xfrm>
        </p:spPr>
        <p:txBody>
          <a:bodyPr rtlCol="0">
            <a:normAutofit/>
          </a:bodyPr>
          <a:lstStyle/>
          <a:p>
            <a:pPr eaLnBrk="1" fontAlgn="auto" hangingPunct="1">
              <a:spcAft>
                <a:spcPts val="0"/>
              </a:spcAft>
              <a:buFont typeface="Arial" pitchFamily="34" charset="0"/>
              <a:buNone/>
              <a:defRPr/>
            </a:pPr>
            <a:r>
              <a:rPr lang="en-US" altLang="zh-CN" sz="2800" dirty="0" err="1" smtClean="0"/>
              <a:t>Yabin</a:t>
            </a:r>
            <a:r>
              <a:rPr lang="en-US" altLang="zh-CN" sz="2800" dirty="0" smtClean="0"/>
              <a:t> Zheng</a:t>
            </a:r>
            <a:r>
              <a:rPr lang="en-US" altLang="zh-CN" sz="2800" baseline="30000" dirty="0" smtClean="0"/>
              <a:t>1</a:t>
            </a:r>
            <a:r>
              <a:rPr lang="en-US" altLang="zh-CN" sz="2800" dirty="0" smtClean="0"/>
              <a:t>, </a:t>
            </a:r>
            <a:r>
              <a:rPr lang="en-US" altLang="zh-CN" sz="2800" dirty="0" smtClean="0">
                <a:solidFill>
                  <a:srgbClr val="00B0F0"/>
                </a:solidFill>
              </a:rPr>
              <a:t>Chen Li</a:t>
            </a:r>
            <a:r>
              <a:rPr lang="en-US" altLang="zh-CN" sz="2800" baseline="30000" dirty="0" smtClean="0">
                <a:solidFill>
                  <a:srgbClr val="00B0F0"/>
                </a:solidFill>
              </a:rPr>
              <a:t>2</a:t>
            </a:r>
            <a:r>
              <a:rPr lang="en-US" altLang="zh-CN" sz="2800" dirty="0" smtClean="0"/>
              <a:t>, and </a:t>
            </a:r>
            <a:r>
              <a:rPr lang="en-US" altLang="zh-CN" sz="2800" dirty="0" err="1" smtClean="0"/>
              <a:t>Maosong</a:t>
            </a:r>
            <a:r>
              <a:rPr lang="en-US" altLang="zh-CN" sz="2800" dirty="0" smtClean="0"/>
              <a:t> Sun</a:t>
            </a:r>
            <a:r>
              <a:rPr lang="en-US" altLang="zh-CN" sz="2800" baseline="30000" dirty="0" smtClean="0"/>
              <a:t>1</a:t>
            </a:r>
          </a:p>
          <a:p>
            <a:pPr eaLnBrk="1" fontAlgn="auto" hangingPunct="1">
              <a:spcAft>
                <a:spcPts val="0"/>
              </a:spcAft>
              <a:buFont typeface="Arial" pitchFamily="34" charset="0"/>
              <a:buNone/>
              <a:defRPr/>
            </a:pPr>
            <a:r>
              <a:rPr lang="en-US" altLang="zh-CN" sz="2800" baseline="30000" dirty="0" smtClean="0"/>
              <a:t>1</a:t>
            </a:r>
            <a:r>
              <a:rPr lang="en-US" altLang="zh-CN" sz="2800" dirty="0" smtClean="0"/>
              <a:t>Tsinghua University</a:t>
            </a:r>
          </a:p>
          <a:p>
            <a:pPr eaLnBrk="1" fontAlgn="auto" hangingPunct="1">
              <a:spcAft>
                <a:spcPts val="0"/>
              </a:spcAft>
              <a:buFont typeface="Arial" pitchFamily="34" charset="0"/>
              <a:buNone/>
              <a:defRPr/>
            </a:pPr>
            <a:r>
              <a:rPr lang="en-US" altLang="zh-CN" sz="2800" baseline="30000" dirty="0" smtClean="0"/>
              <a:t>2</a:t>
            </a:r>
            <a:r>
              <a:rPr lang="en-US" altLang="zh-CN" sz="2800" dirty="0" smtClean="0"/>
              <a:t>University of California, Irvine</a:t>
            </a:r>
            <a:endParaRPr lang="zh-CN" altLang="en-US" sz="2800"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流畅">
  <a:themeElements>
    <a:clrScheme name="流畅">
      <a:dk1>
        <a:sysClr val="windowText" lastClr="000000"/>
      </a:dk1>
      <a:lt1>
        <a:sysClr val="window" lastClr="CCE8C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流畅">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流畅">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流畅">
    <a:dk1>
      <a:sysClr val="windowText" lastClr="000000"/>
    </a:dk1>
    <a:lt1>
      <a:sysClr val="window" lastClr="CCE8C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543</TotalTime>
  <Words>1922</Words>
  <Application>Microsoft Office PowerPoint</Application>
  <PresentationFormat>全屏显示(4:3)</PresentationFormat>
  <Paragraphs>290</Paragraphs>
  <Slides>24</Slides>
  <Notes>0</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26" baseType="lpstr">
      <vt:lpstr>流畅</vt:lpstr>
      <vt:lpstr>Equation</vt:lpstr>
      <vt:lpstr>CHIME: An Efficient  Error-Tolerant Chinese  Pinyin Input Method</vt:lpstr>
      <vt:lpstr>Outline</vt:lpstr>
      <vt:lpstr>Introduction</vt:lpstr>
      <vt:lpstr>Introduction (cont.)</vt:lpstr>
      <vt:lpstr>Introduction (cont.)</vt:lpstr>
      <vt:lpstr>Introduction (cont.)</vt:lpstr>
      <vt:lpstr>Correcting a Single Pinyin</vt:lpstr>
      <vt:lpstr>Finding Similar Pinyins</vt:lpstr>
      <vt:lpstr>Ranking Similar Pinyins</vt:lpstr>
      <vt:lpstr>Pinyin-to-Chinese Conversion without Typos</vt:lpstr>
      <vt:lpstr>Pinyin-to-Chinese Conversion with Typos</vt:lpstr>
      <vt:lpstr>Framework of CHIME</vt:lpstr>
      <vt:lpstr>Experimental Settings</vt:lpstr>
      <vt:lpstr>Probabilities of Edit Operations</vt:lpstr>
      <vt:lpstr>Evaluation Metrics</vt:lpstr>
      <vt:lpstr>Efficiency Evaluation</vt:lpstr>
      <vt:lpstr>Saved Typing Efforts</vt:lpstr>
      <vt:lpstr>Related Work</vt:lpstr>
      <vt:lpstr>Related Work (cont.)</vt:lpstr>
      <vt:lpstr>Conclusion and Future Work</vt:lpstr>
      <vt:lpstr>Reference</vt:lpstr>
      <vt:lpstr>Reference(cont.)</vt:lpstr>
      <vt:lpstr>幻灯片 23</vt:lpstr>
      <vt:lpstr>CHIME: An Efficient  Error-Tolerant Chinese  Pinyin Input Method</vt:lpstr>
    </vt:vector>
  </TitlesOfParts>
  <Company>china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CHIME: An Efficient Error-Tolerant Chinese Pinyin Input Method</dc:title>
  <dc:creator>User</dc:creator>
  <cp:lastModifiedBy>User</cp:lastModifiedBy>
  <cp:revision>327</cp:revision>
  <dcterms:created xsi:type="dcterms:W3CDTF">2011-05-04T07:43:04Z</dcterms:created>
  <dcterms:modified xsi:type="dcterms:W3CDTF">2011-06-24T09:22:34Z</dcterms:modified>
</cp:coreProperties>
</file>